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78" r:id="rId2"/>
    <p:sldId id="715" r:id="rId3"/>
    <p:sldId id="718" r:id="rId4"/>
    <p:sldId id="647" r:id="rId5"/>
    <p:sldId id="719" r:id="rId6"/>
    <p:sldId id="720" r:id="rId7"/>
    <p:sldId id="721" r:id="rId8"/>
    <p:sldId id="717" r:id="rId9"/>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Camacho" initials="FC" lastIdx="1" clrIdx="0">
    <p:extLst>
      <p:ext uri="{19B8F6BF-5375-455C-9EA6-DF929625EA0E}">
        <p15:presenceInfo xmlns:p15="http://schemas.microsoft.com/office/powerpoint/2012/main" userId="S::fernando.camacho@eolab.onmicrosoft.com::6d43804c-859a-4ccb-8b6f-403ad17acf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CC00"/>
    <a:srgbClr val="005493"/>
    <a:srgbClr val="B2F1B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114" autoAdjust="0"/>
    <p:restoredTop sz="94987" autoAdjust="0"/>
  </p:normalViewPr>
  <p:slideViewPr>
    <p:cSldViewPr snapToGrid="0">
      <p:cViewPr varScale="1">
        <p:scale>
          <a:sx n="74" d="100"/>
          <a:sy n="74" d="100"/>
        </p:scale>
        <p:origin x="211" y="1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5/27/2021</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‹Nº›</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5/27/2021</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‹Nº›</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36B180BA-37BD-4688-A135-6CEEC62E6CC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Current focus area leads are responsible for producing a validation protocol for their respective variables describing current methods and good practices within their respective communities.  Some of these documents have been produced, and the following are in the pipeline:</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Biomass</a:t>
            </a:r>
            <a:r>
              <a:rPr lang="en-US" sz="1200" kern="1200" dirty="0">
                <a:solidFill>
                  <a:schemeClr val="tx1"/>
                </a:solidFill>
                <a:effectLst/>
                <a:latin typeface="+mn-lt"/>
                <a:ea typeface="+mn-ea"/>
                <a:cs typeface="+mn-cs"/>
              </a:rPr>
              <a:t> protocol (contribution to CEOS CARBON strategy, CARB-16 and WGCV-19) under internal evaluation. Expected in Q4 2019.</a:t>
            </a:r>
            <a:endParaRPr lang="es-ES" sz="11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Soil Moisture, Vegetation Indices, Land Cover, Active Fire and Phenology</a:t>
            </a:r>
            <a:r>
              <a:rPr lang="en-US" sz="1200" kern="1200" dirty="0">
                <a:solidFill>
                  <a:schemeClr val="tx1"/>
                </a:solidFill>
                <a:effectLst/>
                <a:latin typeface="+mn-lt"/>
                <a:ea typeface="+mn-ea"/>
                <a:cs typeface="+mn-cs"/>
              </a:rPr>
              <a:t> validation protocols are beginning development now. The objective is to have them ready for community review in about two years from now. </a:t>
            </a:r>
            <a:endParaRPr lang="es-E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fontAlgn="base"/>
            <a:r>
              <a:rPr lang="en-US" sz="6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LAI</a:t>
            </a:r>
            <a:r>
              <a:rPr lang="en-US" sz="1200" kern="1200" dirty="0">
                <a:solidFill>
                  <a:schemeClr val="tx1"/>
                </a:solidFill>
                <a:effectLst/>
                <a:latin typeface="+mn-lt"/>
                <a:ea typeface="+mn-ea"/>
                <a:cs typeface="+mn-cs"/>
              </a:rPr>
              <a:t> protocol needs to be updated to cover new in-situ tools and good practices for high resolution products. The protocol document can also be updated to incorporate </a:t>
            </a:r>
            <a:r>
              <a:rPr lang="en-US" sz="1200" i="1" kern="1200" dirty="0">
                <a:solidFill>
                  <a:schemeClr val="tx1"/>
                </a:solidFill>
                <a:effectLst/>
                <a:latin typeface="+mn-lt"/>
                <a:ea typeface="+mn-ea"/>
                <a:cs typeface="+mn-cs"/>
              </a:rPr>
              <a:t>FAPAR</a:t>
            </a:r>
            <a:r>
              <a:rPr lang="en-US" sz="1200" kern="1200" dirty="0">
                <a:solidFill>
                  <a:schemeClr val="tx1"/>
                </a:solidFill>
                <a:effectLst/>
                <a:latin typeface="+mn-lt"/>
                <a:ea typeface="+mn-ea"/>
                <a:cs typeface="+mn-cs"/>
              </a:rPr>
              <a:t> as well. Expected for Q4 2021.</a:t>
            </a:r>
            <a:endParaRPr lang="es-ES" sz="11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Surface Reflectance</a:t>
            </a:r>
            <a:r>
              <a:rPr lang="en-US" sz="1200" kern="1200" dirty="0">
                <a:solidFill>
                  <a:schemeClr val="tx1"/>
                </a:solidFill>
                <a:effectLst/>
                <a:latin typeface="+mn-lt"/>
                <a:ea typeface="+mn-ea"/>
                <a:cs typeface="+mn-cs"/>
              </a:rPr>
              <a:t> protocols need to be written. ESA is developing protocols for fiducial references and product validation under the FRM4Veg project. Similar exercises are being conducted by the Australian government. Moreover, the WGCV IVOS subgroup proposed that validation of surface reflectance to be subject of a new task force or extension of ACIX (IVOS R-2018-1). This is of strategic need also for LPV subgroup as surface reflectance is the input for most of our land products. </a:t>
            </a:r>
            <a:endParaRPr lang="es-ES" sz="1100" kern="1200" dirty="0">
              <a:solidFill>
                <a:schemeClr val="tx1"/>
              </a:solidFill>
              <a:effectLst/>
              <a:latin typeface="+mn-lt"/>
              <a:ea typeface="+mn-ea"/>
              <a:cs typeface="+mn-cs"/>
            </a:endParaRPr>
          </a:p>
          <a:p>
            <a:endParaRPr lang="es-ES" dirty="0"/>
          </a:p>
        </p:txBody>
      </p:sp>
    </p:spTree>
    <p:extLst>
      <p:ext uri="{BB962C8B-B14F-4D97-AF65-F5344CB8AC3E}">
        <p14:creationId xmlns:p14="http://schemas.microsoft.com/office/powerpoint/2010/main" val="56250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32E2D41-A689-418D-B0EB-13287B4431F5}"/>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81923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36B180BA-37BD-4688-A135-6CEEC62E6CC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Current focus area leads are responsible for producing a validation protocol for their respective variables describing current methods and good practices within their respective communities.  Some of these documents have been produced, and the following are in the pipeline:</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Biomass</a:t>
            </a:r>
            <a:r>
              <a:rPr lang="en-US" sz="1200" kern="1200" dirty="0">
                <a:solidFill>
                  <a:schemeClr val="tx1"/>
                </a:solidFill>
                <a:effectLst/>
                <a:latin typeface="+mn-lt"/>
                <a:ea typeface="+mn-ea"/>
                <a:cs typeface="+mn-cs"/>
              </a:rPr>
              <a:t> protocol (contribution to CEOS CARBON strategy, CARB-16 and WGCV-19) under internal evaluation. Expected in Q4 2019.</a:t>
            </a:r>
            <a:endParaRPr lang="es-ES" sz="11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Soil Moisture, Vegetation Indices, Land Cover, Active Fire and Phenology</a:t>
            </a:r>
            <a:r>
              <a:rPr lang="en-US" sz="1200" kern="1200" dirty="0">
                <a:solidFill>
                  <a:schemeClr val="tx1"/>
                </a:solidFill>
                <a:effectLst/>
                <a:latin typeface="+mn-lt"/>
                <a:ea typeface="+mn-ea"/>
                <a:cs typeface="+mn-cs"/>
              </a:rPr>
              <a:t> validation protocols are beginning development now. The objective is to have them ready for community review in about two years from now. </a:t>
            </a:r>
            <a:endParaRPr lang="es-E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fontAlgn="base"/>
            <a:r>
              <a:rPr lang="en-US" sz="600" kern="1200" dirty="0">
                <a:solidFill>
                  <a:schemeClr val="tx1"/>
                </a:solidFill>
                <a:effectLst/>
                <a:latin typeface="+mn-lt"/>
                <a:ea typeface="+mn-ea"/>
                <a:cs typeface="+mn-cs"/>
              </a:rPr>
              <a:t> </a:t>
            </a:r>
            <a:endParaRPr lang="es-ES" sz="20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LAI</a:t>
            </a:r>
            <a:r>
              <a:rPr lang="en-US" sz="1200" kern="1200" dirty="0">
                <a:solidFill>
                  <a:schemeClr val="tx1"/>
                </a:solidFill>
                <a:effectLst/>
                <a:latin typeface="+mn-lt"/>
                <a:ea typeface="+mn-ea"/>
                <a:cs typeface="+mn-cs"/>
              </a:rPr>
              <a:t> protocol needs to be updated to cover new in-situ tools and good practices for high resolution products. The protocol document can also be updated to incorporate </a:t>
            </a:r>
            <a:r>
              <a:rPr lang="en-US" sz="1200" i="1" kern="1200" dirty="0">
                <a:solidFill>
                  <a:schemeClr val="tx1"/>
                </a:solidFill>
                <a:effectLst/>
                <a:latin typeface="+mn-lt"/>
                <a:ea typeface="+mn-ea"/>
                <a:cs typeface="+mn-cs"/>
              </a:rPr>
              <a:t>FAPAR</a:t>
            </a:r>
            <a:r>
              <a:rPr lang="en-US" sz="1200" kern="1200" dirty="0">
                <a:solidFill>
                  <a:schemeClr val="tx1"/>
                </a:solidFill>
                <a:effectLst/>
                <a:latin typeface="+mn-lt"/>
                <a:ea typeface="+mn-ea"/>
                <a:cs typeface="+mn-cs"/>
              </a:rPr>
              <a:t> as well. Expected for Q4 2021.</a:t>
            </a:r>
            <a:endParaRPr lang="es-ES" sz="11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s-ES" sz="1100" kern="1200" dirty="0">
              <a:solidFill>
                <a:schemeClr val="tx1"/>
              </a:solidFill>
              <a:effectLst/>
              <a:latin typeface="+mn-lt"/>
              <a:ea typeface="+mn-ea"/>
              <a:cs typeface="+mn-cs"/>
            </a:endParaRPr>
          </a:p>
          <a:p>
            <a:pPr lvl="1" fontAlgn="base"/>
            <a:r>
              <a:rPr lang="en-US" sz="1200" i="1" kern="1200" dirty="0">
                <a:solidFill>
                  <a:schemeClr val="tx1"/>
                </a:solidFill>
                <a:effectLst/>
                <a:latin typeface="+mn-lt"/>
                <a:ea typeface="+mn-ea"/>
                <a:cs typeface="+mn-cs"/>
              </a:rPr>
              <a:t>Surface Reflectance</a:t>
            </a:r>
            <a:r>
              <a:rPr lang="en-US" sz="1200" kern="1200" dirty="0">
                <a:solidFill>
                  <a:schemeClr val="tx1"/>
                </a:solidFill>
                <a:effectLst/>
                <a:latin typeface="+mn-lt"/>
                <a:ea typeface="+mn-ea"/>
                <a:cs typeface="+mn-cs"/>
              </a:rPr>
              <a:t> protocols need to be written. ESA is developing protocols for fiducial references and product validation under the FRM4Veg project. Similar exercises are being conducted by the Australian government. Moreover, the WGCV IVOS subgroup proposed that validation of surface reflectance to be subject of a new task force or extension of ACIX (IVOS R-2018-1). This is of strategic need also for LPV subgroup as surface reflectance is the input for most of our land products. </a:t>
            </a:r>
            <a:endParaRPr lang="es-ES" sz="1100" kern="1200" dirty="0">
              <a:solidFill>
                <a:schemeClr val="tx1"/>
              </a:solidFill>
              <a:effectLst/>
              <a:latin typeface="+mn-lt"/>
              <a:ea typeface="+mn-ea"/>
              <a:cs typeface="+mn-cs"/>
            </a:endParaRPr>
          </a:p>
          <a:p>
            <a:endParaRPr lang="es-ES" dirty="0"/>
          </a:p>
        </p:txBody>
      </p:sp>
    </p:spTree>
    <p:extLst>
      <p:ext uri="{BB962C8B-B14F-4D97-AF65-F5344CB8AC3E}">
        <p14:creationId xmlns:p14="http://schemas.microsoft.com/office/powerpoint/2010/main" val="29120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32E2D41-A689-418D-B0EB-13287B4431F5}"/>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45262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32E2D41-A689-418D-B0EB-13287B4431F5}"/>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87125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32E2D41-A689-418D-B0EB-13287B4431F5}"/>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208992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otas 1">
            <a:extLst>
              <a:ext uri="{FF2B5EF4-FFF2-40B4-BE49-F238E27FC236}">
                <a16:creationId xmlns:a16="http://schemas.microsoft.com/office/drawing/2014/main" id="{432E2D41-A689-418D-B0EB-13287B4431F5}"/>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679663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990600"/>
          </a:xfrm>
          <a:prstGeom prst="rect">
            <a:avLst/>
          </a:prstGeom>
        </p:spPr>
        <p:txBody>
          <a:bodyPr/>
          <a:lstStyle/>
          <a:p>
            <a:r>
              <a:rPr kumimoji="0" lang="en-US"/>
              <a:t>Click to edit Master title style</a:t>
            </a:r>
          </a:p>
        </p:txBody>
      </p:sp>
      <p:sp>
        <p:nvSpPr>
          <p:cNvPr id="6" name="Slide Number Placeholder 5"/>
          <p:cNvSpPr>
            <a:spLocks noGrp="1"/>
          </p:cNvSpPr>
          <p:nvPr>
            <p:ph type="sldNum" sz="quarter" idx="12"/>
          </p:nvPr>
        </p:nvSpPr>
        <p:spPr>
          <a:xfrm>
            <a:off x="816864" y="6356352"/>
            <a:ext cx="670624" cy="276999"/>
          </a:xfrm>
          <a:prstGeom prst="rect">
            <a:avLst/>
          </a:prstGeom>
        </p:spPr>
        <p:txBody>
          <a:bodyPr/>
          <a:lstStyle>
            <a:lvl1pPr>
              <a:defRPr sz="1200">
                <a:solidFill>
                  <a:schemeClr val="tx2"/>
                </a:solidFill>
              </a:defRPr>
            </a:lvl1pPr>
          </a:lstStyle>
          <a:p>
            <a:fld id="{C8E38066-F069-41C9-B38D-47DB557F2632}" type="slidenum">
              <a:rPr lang="en-GB" smtClean="0">
                <a:solidFill>
                  <a:srgbClr val="1F497D"/>
                </a:solidFill>
              </a:rPr>
              <a:pPr/>
              <a:t>‹Nº›</a:t>
            </a:fld>
            <a:endParaRPr lang="en-GB" dirty="0">
              <a:solidFill>
                <a:srgbClr val="1F497D"/>
              </a:solidFill>
            </a:endParaRPr>
          </a:p>
        </p:txBody>
      </p:sp>
      <p:sp>
        <p:nvSpPr>
          <p:cNvPr id="8" name="Content Placeholder 7"/>
          <p:cNvSpPr>
            <a:spLocks noGrp="1"/>
          </p:cNvSpPr>
          <p:nvPr>
            <p:ph sz="quarter" idx="1"/>
          </p:nvPr>
        </p:nvSpPr>
        <p:spPr>
          <a:xfrm>
            <a:off x="609600" y="1219200"/>
            <a:ext cx="10972800" cy="4937760"/>
          </a:xfrm>
          <a:prstGeom prst="rect">
            <a:avLst/>
          </a:prstGeo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30461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459" y="-3636"/>
            <a:ext cx="12185541" cy="6861636"/>
          </a:xfrm>
          <a:prstGeom prst="rect">
            <a:avLst/>
          </a:prstGeom>
        </p:spPr>
      </p:pic>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5/27/2021</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p:txBody>
          <a:bodyPr/>
          <a:lstStyle/>
          <a:p>
            <a:fld id="{D11591C9-1069-47C8-BF2F-DC125323CA97}" type="slidenum">
              <a:rPr lang="en-US" smtClean="0"/>
              <a:t>‹Nº›</a:t>
            </a:fld>
            <a:endParaRPr lang="en-US"/>
          </a:p>
        </p:txBody>
      </p:sp>
      <p:pic>
        <p:nvPicPr>
          <p:cNvPr id="10" name="ceos_logo.png"/>
          <p:cNvPicPr/>
          <p:nvPr userDrawn="1"/>
        </p:nvPicPr>
        <p:blipFill>
          <a:blip r:embed="rId3"/>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1753092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9652000" y="6546852"/>
            <a:ext cx="2540000" cy="246221"/>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defTabSz="457200"/>
            <a:fld id="{86CB4B4D-7CA3-9044-876B-883B54F8677D}" type="slidenum">
              <a:rPr kern="0">
                <a:solidFill>
                  <a:srgbClr val="002569"/>
                </a:solidFill>
              </a:rPr>
              <a:pPr defTabSz="457200"/>
              <a:t>‹Nº›</a:t>
            </a:fld>
            <a:endParaRPr kern="0">
              <a:solidFill>
                <a:srgbClr val="002569"/>
              </a:solidFill>
            </a:endParaRPr>
          </a:p>
        </p:txBody>
      </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pvs.gsfc.nasa.gov/LPV_Meetings/LPV_plenary2019.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4052" y="2319878"/>
            <a:ext cx="10363200" cy="722765"/>
          </a:xfrm>
        </p:spPr>
        <p:txBody>
          <a:bodyPr>
            <a:normAutofit/>
          </a:bodyPr>
          <a:lstStyle/>
          <a:p>
            <a:r>
              <a:rPr lang="en-US" sz="1600" b="1" dirty="0"/>
              <a:t>Working Group on Calibration and Validation</a:t>
            </a:r>
            <a:br>
              <a:rPr lang="en-US" b="1" dirty="0"/>
            </a:br>
            <a:r>
              <a:rPr lang="en-GB" sz="1800" b="1" kern="1400" spc="25" dirty="0">
                <a:effectLst/>
                <a:latin typeface="Calibri" panose="020F0502020204030204" pitchFamily="34" charset="0"/>
                <a:ea typeface="MS Gothic" panose="020B0609070205080204" pitchFamily="49" charset="-128"/>
                <a:cs typeface="Times New Roman" panose="02020603050405020304" pitchFamily="18" charset="0"/>
              </a:rPr>
              <a:t>Land Product Validation subgroup</a:t>
            </a:r>
            <a:endParaRPr lang="en-US" b="1" dirty="0"/>
          </a:p>
        </p:txBody>
      </p:sp>
      <p:sp>
        <p:nvSpPr>
          <p:cNvPr id="3" name="Subtitle 2"/>
          <p:cNvSpPr>
            <a:spLocks noGrp="1"/>
          </p:cNvSpPr>
          <p:nvPr>
            <p:ph type="subTitle" idx="1"/>
          </p:nvPr>
        </p:nvSpPr>
        <p:spPr>
          <a:xfrm>
            <a:off x="621735" y="4514092"/>
            <a:ext cx="5000132" cy="1100356"/>
          </a:xfrm>
        </p:spPr>
        <p:txBody>
          <a:bodyPr>
            <a:normAutofit/>
          </a:bodyPr>
          <a:lstStyle/>
          <a:p>
            <a:pPr lvl="0">
              <a:lnSpc>
                <a:spcPct val="150000"/>
              </a:lnSpc>
              <a:defRPr>
                <a:solidFill>
                  <a:srgbClr val="000000"/>
                </a:solidFill>
              </a:defRPr>
            </a:pPr>
            <a:r>
              <a:rPr lang="en-US" dirty="0">
                <a:solidFill>
                  <a:srgbClr val="FFFFFF"/>
                </a:solidFill>
                <a:ea typeface="Arial Bold"/>
                <a:cs typeface="Arial Bold"/>
                <a:sym typeface="Arial Bold"/>
              </a:rPr>
              <a:t>Fernando Camacho (EOLAB), Chair </a:t>
            </a:r>
          </a:p>
          <a:p>
            <a:pPr lvl="0">
              <a:lnSpc>
                <a:spcPct val="150000"/>
              </a:lnSpc>
              <a:defRPr>
                <a:solidFill>
                  <a:srgbClr val="000000"/>
                </a:solidFill>
              </a:defRPr>
            </a:pPr>
            <a:r>
              <a:rPr lang="en-US" dirty="0">
                <a:solidFill>
                  <a:srgbClr val="FFFFFF"/>
                </a:solidFill>
              </a:rPr>
              <a:t>Michael </a:t>
            </a:r>
            <a:r>
              <a:rPr lang="en-US" dirty="0" err="1">
                <a:solidFill>
                  <a:srgbClr val="FFFFFF"/>
                </a:solidFill>
              </a:rPr>
              <a:t>Cosh</a:t>
            </a:r>
            <a:r>
              <a:rPr lang="en-US" dirty="0">
                <a:solidFill>
                  <a:srgbClr val="FFFFFF"/>
                </a:solidFill>
              </a:rPr>
              <a:t> (USDA), Vice-chair</a:t>
            </a:r>
            <a:endParaRPr lang="en-US" dirty="0">
              <a:solidFill>
                <a:srgbClr val="FFFFFF"/>
              </a:solidFill>
              <a:ea typeface="Arial Bold"/>
              <a:cs typeface="Arial Bold"/>
              <a:sym typeface="Arial Bold"/>
            </a:endParaRPr>
          </a:p>
        </p:txBody>
      </p:sp>
      <p:pic>
        <p:nvPicPr>
          <p:cNvPr id="4" name="Picture 2">
            <a:extLst>
              <a:ext uri="{FF2B5EF4-FFF2-40B4-BE49-F238E27FC236}">
                <a16:creationId xmlns:a16="http://schemas.microsoft.com/office/drawing/2014/main" id="{21E18164-10B2-40B9-BCE4-77883481BA27}"/>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bwMode="auto">
          <a:xfrm>
            <a:off x="9804239" y="274050"/>
            <a:ext cx="2076001" cy="167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49BC4975-A01D-43AA-B4E1-CBBFCC54DF80}"/>
              </a:ext>
            </a:extLst>
          </p:cNvPr>
          <p:cNvSpPr txBox="1"/>
          <p:nvPr/>
        </p:nvSpPr>
        <p:spPr>
          <a:xfrm>
            <a:off x="524881" y="6236520"/>
            <a:ext cx="5698042" cy="5062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nSpc>
                <a:spcPct val="150000"/>
              </a:lnSpc>
              <a:defRPr>
                <a:solidFill>
                  <a:srgbClr val="000000"/>
                </a:solidFill>
              </a:defRPr>
            </a:pPr>
            <a:r>
              <a:rPr lang="en-US" sz="2000" kern="0" dirty="0">
                <a:solidFill>
                  <a:srgbClr val="FFFFFF"/>
                </a:solidFill>
              </a:rPr>
              <a:t>CEOS LPV Plenary Meeting, Teams </a:t>
            </a:r>
            <a:r>
              <a:rPr lang="en-US" sz="2000" dirty="0">
                <a:solidFill>
                  <a:schemeClr val="bg1"/>
                </a:solidFill>
                <a:ea typeface="Arial Bold"/>
                <a:cs typeface="Arial Bold"/>
                <a:sym typeface="Arial Bold"/>
              </a:rPr>
              <a:t>– 26/05/2021 </a:t>
            </a:r>
            <a:endParaRPr lang="en-US" sz="2000" dirty="0">
              <a:solidFill>
                <a:schemeClr val="bg1"/>
              </a:solidFill>
            </a:endParaRPr>
          </a:p>
        </p:txBody>
      </p:sp>
      <p:sp>
        <p:nvSpPr>
          <p:cNvPr id="7" name="Subtitle 2">
            <a:extLst>
              <a:ext uri="{FF2B5EF4-FFF2-40B4-BE49-F238E27FC236}">
                <a16:creationId xmlns:a16="http://schemas.microsoft.com/office/drawing/2014/main" id="{41DF3C4D-0952-4FA3-8D91-5ADEFDB2AF6E}"/>
              </a:ext>
            </a:extLst>
          </p:cNvPr>
          <p:cNvSpPr txBox="1">
            <a:spLocks/>
          </p:cNvSpPr>
          <p:nvPr/>
        </p:nvSpPr>
        <p:spPr>
          <a:xfrm>
            <a:off x="524881" y="3413736"/>
            <a:ext cx="8288090" cy="1100356"/>
          </a:xfrm>
          <a:prstGeom prst="rect">
            <a:avLst/>
          </a:prstGeom>
        </p:spPr>
        <p:txBody>
          <a:bodyPr>
            <a:noAutofit/>
          </a:bodyPr>
          <a:lstStyle>
            <a:lvl1pPr marL="0" indent="0" algn="l">
              <a:spcBef>
                <a:spcPts val="500"/>
              </a:spcBef>
              <a:buSzPct val="100000"/>
              <a:buFont typeface="Arial"/>
              <a:buNone/>
              <a:defRPr sz="2000">
                <a:solidFill>
                  <a:schemeClr val="bg1"/>
                </a:solidFill>
                <a:latin typeface="Arial Bold"/>
                <a:ea typeface="Arial Bold"/>
                <a:cs typeface="Arial Bold"/>
                <a:sym typeface="Arial Bold"/>
              </a:defRPr>
            </a:lvl1pPr>
            <a:lvl2pPr marL="457200" indent="0" algn="ctr">
              <a:spcBef>
                <a:spcPts val="500"/>
              </a:spcBef>
              <a:buSzPct val="100000"/>
              <a:buFont typeface="Arial"/>
              <a:buNone/>
              <a:defRPr sz="2000">
                <a:solidFill>
                  <a:srgbClr val="002569"/>
                </a:solidFill>
                <a:latin typeface="Arial Bold"/>
                <a:ea typeface="Arial Bold"/>
                <a:cs typeface="Arial Bold"/>
                <a:sym typeface="Arial Bold"/>
              </a:defRPr>
            </a:lvl2pPr>
            <a:lvl3pPr marL="914400" indent="0" algn="ctr">
              <a:spcBef>
                <a:spcPts val="500"/>
              </a:spcBef>
              <a:buSzPct val="100000"/>
              <a:buFont typeface="Arial"/>
              <a:buNone/>
              <a:defRPr sz="1800">
                <a:solidFill>
                  <a:srgbClr val="002569"/>
                </a:solidFill>
                <a:latin typeface="Arial Bold"/>
                <a:ea typeface="Arial Bold"/>
                <a:cs typeface="Arial Bold"/>
                <a:sym typeface="Arial Bold"/>
              </a:defRPr>
            </a:lvl3pPr>
            <a:lvl4pPr marL="1371600" indent="0" algn="ctr">
              <a:spcBef>
                <a:spcPts val="500"/>
              </a:spcBef>
              <a:buSzPct val="100000"/>
              <a:buFont typeface="Arial"/>
              <a:buNone/>
              <a:defRPr sz="1600">
                <a:solidFill>
                  <a:srgbClr val="002569"/>
                </a:solidFill>
                <a:latin typeface="Arial Bold"/>
                <a:ea typeface="Arial Bold"/>
                <a:cs typeface="Arial Bold"/>
                <a:sym typeface="Arial Bold"/>
              </a:defRPr>
            </a:lvl4pPr>
            <a:lvl5pPr marL="1828800" indent="0" algn="ctr">
              <a:spcBef>
                <a:spcPts val="500"/>
              </a:spcBef>
              <a:buSzPct val="100000"/>
              <a:buFont typeface="Arial"/>
              <a:buNone/>
              <a:defRPr sz="1600">
                <a:solidFill>
                  <a:srgbClr val="002569"/>
                </a:solidFill>
                <a:latin typeface="Arial Bold"/>
                <a:ea typeface="Arial Bold"/>
                <a:cs typeface="Arial Bold"/>
                <a:sym typeface="Arial Bold"/>
              </a:defRPr>
            </a:lvl5pPr>
            <a:lvl6pPr marL="2286000" indent="0" algn="ctr">
              <a:spcBef>
                <a:spcPts val="500"/>
              </a:spcBef>
              <a:buFont typeface="Arial"/>
              <a:buNone/>
              <a:defRPr sz="1600">
                <a:solidFill>
                  <a:srgbClr val="002569"/>
                </a:solidFill>
                <a:latin typeface="Arial Bold"/>
                <a:ea typeface="Arial Bold"/>
                <a:cs typeface="Arial Bold"/>
                <a:sym typeface="Arial Bold"/>
              </a:defRPr>
            </a:lvl6pPr>
            <a:lvl7pPr marL="2743200" indent="0" algn="ctr">
              <a:spcBef>
                <a:spcPts val="500"/>
              </a:spcBef>
              <a:buFont typeface="Arial"/>
              <a:buNone/>
              <a:defRPr sz="1600">
                <a:solidFill>
                  <a:srgbClr val="002569"/>
                </a:solidFill>
                <a:latin typeface="Arial Bold"/>
                <a:ea typeface="Arial Bold"/>
                <a:cs typeface="Arial Bold"/>
                <a:sym typeface="Arial Bold"/>
              </a:defRPr>
            </a:lvl7pPr>
            <a:lvl8pPr marL="3200400" indent="0" algn="ctr">
              <a:spcBef>
                <a:spcPts val="500"/>
              </a:spcBef>
              <a:buFont typeface="Arial"/>
              <a:buNone/>
              <a:defRPr sz="1600">
                <a:solidFill>
                  <a:srgbClr val="002569"/>
                </a:solidFill>
                <a:latin typeface="Arial Bold"/>
                <a:ea typeface="Arial Bold"/>
                <a:cs typeface="Arial Bold"/>
                <a:sym typeface="Arial Bold"/>
              </a:defRPr>
            </a:lvl8pPr>
            <a:lvl9pPr marL="3657600" indent="0" algn="ctr">
              <a:spcBef>
                <a:spcPts val="500"/>
              </a:spcBef>
              <a:buFont typeface="Arial"/>
              <a:buNone/>
              <a:defRPr sz="1600">
                <a:solidFill>
                  <a:srgbClr val="002569"/>
                </a:solidFill>
                <a:latin typeface="Arial Bold"/>
                <a:ea typeface="Arial Bold"/>
                <a:cs typeface="Arial Bold"/>
                <a:sym typeface="Arial Bold"/>
              </a:defRPr>
            </a:lvl9pPr>
          </a:lstStyle>
          <a:p>
            <a:pPr>
              <a:lnSpc>
                <a:spcPct val="150000"/>
              </a:lnSpc>
              <a:defRPr>
                <a:solidFill>
                  <a:srgbClr val="000000"/>
                </a:solidFill>
              </a:defRPr>
            </a:pPr>
            <a:r>
              <a:rPr lang="en-US" sz="3200" kern="0" dirty="0">
                <a:solidFill>
                  <a:srgbClr val="FFFFFF"/>
                </a:solidFill>
              </a:rPr>
              <a:t>Introduction and Objectives (2</a:t>
            </a:r>
            <a:r>
              <a:rPr lang="en-US" sz="3200" kern="0" baseline="30000" dirty="0">
                <a:solidFill>
                  <a:srgbClr val="FFFFFF"/>
                </a:solidFill>
              </a:rPr>
              <a:t>nd</a:t>
            </a:r>
            <a:r>
              <a:rPr lang="en-US" sz="3200" kern="0" dirty="0">
                <a:solidFill>
                  <a:srgbClr val="FFFFFF"/>
                </a:solidFill>
              </a:rPr>
              <a:t> day)</a:t>
            </a:r>
          </a:p>
        </p:txBody>
      </p:sp>
    </p:spTree>
    <p:extLst>
      <p:ext uri="{BB962C8B-B14F-4D97-AF65-F5344CB8AC3E}">
        <p14:creationId xmlns:p14="http://schemas.microsoft.com/office/powerpoint/2010/main" val="26701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ítulo 2">
            <a:extLst>
              <a:ext uri="{FF2B5EF4-FFF2-40B4-BE49-F238E27FC236}">
                <a16:creationId xmlns:a16="http://schemas.microsoft.com/office/drawing/2014/main" id="{B80E1E9D-0C9F-45DE-B40A-8EE188764FF0}"/>
              </a:ext>
            </a:extLst>
          </p:cNvPr>
          <p:cNvSpPr>
            <a:spLocks noGrp="1"/>
          </p:cNvSpPr>
          <p:nvPr>
            <p:ph type="title"/>
          </p:nvPr>
        </p:nvSpPr>
        <p:spPr>
          <a:xfrm>
            <a:off x="1882050" y="227790"/>
            <a:ext cx="8322511" cy="825083"/>
          </a:xfrm>
        </p:spPr>
        <p:txBody>
          <a:bodyPr/>
          <a:lstStyle/>
          <a:p>
            <a:pPr algn="ctr"/>
            <a:r>
              <a:rPr lang="de-CH" sz="3600" b="1" dirty="0"/>
              <a:t>Welcome</a:t>
            </a:r>
            <a:endParaRPr lang="es-ES" sz="3600" b="1" dirty="0"/>
          </a:p>
        </p:txBody>
      </p:sp>
      <p:sp>
        <p:nvSpPr>
          <p:cNvPr id="7" name="Content Placeholder 2">
            <a:extLst>
              <a:ext uri="{FF2B5EF4-FFF2-40B4-BE49-F238E27FC236}">
                <a16:creationId xmlns:a16="http://schemas.microsoft.com/office/drawing/2014/main" id="{ECB81478-6987-47BD-AD54-9391346F283B}"/>
              </a:ext>
            </a:extLst>
          </p:cNvPr>
          <p:cNvSpPr txBox="1">
            <a:spLocks/>
          </p:cNvSpPr>
          <p:nvPr/>
        </p:nvSpPr>
        <p:spPr>
          <a:xfrm>
            <a:off x="2780156" y="4359013"/>
            <a:ext cx="11464164" cy="550515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nSpc>
                <a:spcPct val="110000"/>
              </a:lnSpc>
              <a:spcBef>
                <a:spcPct val="0"/>
              </a:spcBef>
              <a:buFont typeface="Arial"/>
              <a:buNone/>
              <a:defRPr/>
            </a:pPr>
            <a:endParaRPr lang="en-US" altLang="de-DE" sz="1800" b="1" kern="0" dirty="0">
              <a:latin typeface="Avenir Book" charset="0"/>
            </a:endParaRPr>
          </a:p>
          <a:p>
            <a:pPr marL="0" indent="0">
              <a:lnSpc>
                <a:spcPct val="110000"/>
              </a:lnSpc>
              <a:spcBef>
                <a:spcPct val="0"/>
              </a:spcBef>
              <a:buFont typeface="Arial"/>
              <a:buNone/>
              <a:defRPr/>
            </a:pPr>
            <a:endParaRPr lang="en-US" altLang="de-DE" sz="1800" b="1" kern="0" dirty="0">
              <a:latin typeface="Avenir Book" charset="0"/>
            </a:endParaRPr>
          </a:p>
        </p:txBody>
      </p:sp>
      <p:graphicFrame>
        <p:nvGraphicFramePr>
          <p:cNvPr id="17" name="Tabla 16">
            <a:extLst>
              <a:ext uri="{FF2B5EF4-FFF2-40B4-BE49-F238E27FC236}">
                <a16:creationId xmlns:a16="http://schemas.microsoft.com/office/drawing/2014/main" id="{1D2C9E8D-64C7-4E15-9E7B-254F1063EBFB}"/>
              </a:ext>
            </a:extLst>
          </p:cNvPr>
          <p:cNvGraphicFramePr>
            <a:graphicFrameLocks noGrp="1"/>
          </p:cNvGraphicFramePr>
          <p:nvPr>
            <p:extLst>
              <p:ext uri="{D42A27DB-BD31-4B8C-83A1-F6EECF244321}">
                <p14:modId xmlns:p14="http://schemas.microsoft.com/office/powerpoint/2010/main" val="1805106335"/>
              </p:ext>
            </p:extLst>
          </p:nvPr>
        </p:nvGraphicFramePr>
        <p:xfrm>
          <a:off x="5252698" y="1671943"/>
          <a:ext cx="3559277" cy="2068000"/>
        </p:xfrm>
        <a:graphic>
          <a:graphicData uri="http://schemas.openxmlformats.org/drawingml/2006/table">
            <a:tbl>
              <a:tblPr>
                <a:tableStyleId>{5C22544A-7EE6-4342-B048-85BDC9FD1C3A}</a:tableStyleId>
              </a:tblPr>
              <a:tblGrid>
                <a:gridCol w="1588498">
                  <a:extLst>
                    <a:ext uri="{9D8B030D-6E8A-4147-A177-3AD203B41FA5}">
                      <a16:colId xmlns:a16="http://schemas.microsoft.com/office/drawing/2014/main" val="2959242028"/>
                    </a:ext>
                  </a:extLst>
                </a:gridCol>
                <a:gridCol w="1970779">
                  <a:extLst>
                    <a:ext uri="{9D8B030D-6E8A-4147-A177-3AD203B41FA5}">
                      <a16:colId xmlns:a16="http://schemas.microsoft.com/office/drawing/2014/main" val="890971822"/>
                    </a:ext>
                  </a:extLst>
                </a:gridCol>
              </a:tblGrid>
              <a:tr h="206800">
                <a:tc>
                  <a:txBody>
                    <a:bodyPr/>
                    <a:lstStyle/>
                    <a:p>
                      <a:pPr algn="l" fontAlgn="b"/>
                      <a:r>
                        <a:rPr lang="en-GB" sz="1200" b="0" u="none" strike="noStrike" dirty="0">
                          <a:effectLst/>
                        </a:rPr>
                        <a:t>Philippe Goryl</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a:effectLst/>
                        </a:rPr>
                        <a:t>ESA / WGCV</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1039862"/>
                  </a:ext>
                </a:extLst>
              </a:tr>
              <a:tr h="206800">
                <a:tc>
                  <a:txBody>
                    <a:bodyPr/>
                    <a:lstStyle/>
                    <a:p>
                      <a:pPr algn="l" fontAlgn="b"/>
                      <a:r>
                        <a:rPr lang="en-GB" sz="1200" b="0" u="none" strike="noStrike" dirty="0">
                          <a:effectLst/>
                        </a:rPr>
                        <a:t>Valentina Boccia</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dirty="0">
                          <a:effectLst/>
                        </a:rPr>
                        <a:t>ESA</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57021114"/>
                  </a:ext>
                </a:extLst>
              </a:tr>
              <a:tr h="206800">
                <a:tc>
                  <a:txBody>
                    <a:bodyPr/>
                    <a:lstStyle/>
                    <a:p>
                      <a:pPr algn="l" fontAlgn="b"/>
                      <a:r>
                        <a:rPr lang="es-ES" sz="1200" b="0" i="0" u="none" strike="noStrike" dirty="0">
                          <a:solidFill>
                            <a:srgbClr val="000000"/>
                          </a:solidFill>
                          <a:effectLst/>
                          <a:latin typeface="Calibri" panose="020F0502020204030204" pitchFamily="34" charset="0"/>
                        </a:rPr>
                        <a:t>B</a:t>
                      </a:r>
                      <a:r>
                        <a:rPr lang="en-GB" sz="1200" b="0" i="0" u="none" strike="noStrike" dirty="0" err="1">
                          <a:solidFill>
                            <a:srgbClr val="000000"/>
                          </a:solidFill>
                          <a:effectLst/>
                          <a:latin typeface="Calibri" panose="020F0502020204030204" pitchFamily="34" charset="0"/>
                        </a:rPr>
                        <a:t>ruce</a:t>
                      </a:r>
                      <a:r>
                        <a:rPr lang="en-GB" sz="1200" b="0" i="0" u="none" strike="noStrike" dirty="0">
                          <a:solidFill>
                            <a:srgbClr val="000000"/>
                          </a:solidFill>
                          <a:effectLst/>
                          <a:latin typeface="Calibri" panose="020F0502020204030204" pitchFamily="34" charset="0"/>
                        </a:rPr>
                        <a:t> Chapman</a:t>
                      </a:r>
                    </a:p>
                  </a:txBody>
                  <a:tcPr marL="7620" marR="7620" marT="7620" marB="0" anchor="b"/>
                </a:tc>
                <a:tc>
                  <a:txBody>
                    <a:bodyPr/>
                    <a:lstStyle/>
                    <a:p>
                      <a:pPr algn="l" fontAlgn="b"/>
                      <a:r>
                        <a:rPr lang="en-GB" sz="1200" u="none" strike="noStrike" dirty="0">
                          <a:effectLst/>
                        </a:rPr>
                        <a:t>NASA JPL</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0237756"/>
                  </a:ext>
                </a:extLst>
              </a:tr>
              <a:tr h="206800">
                <a:tc>
                  <a:txBody>
                    <a:bodyPr/>
                    <a:lstStyle/>
                    <a:p>
                      <a:pPr algn="l" fontAlgn="b"/>
                      <a:r>
                        <a:rPr lang="en-GB" sz="1200" b="0" u="none" strike="noStrike" dirty="0">
                          <a:effectLst/>
                        </a:rPr>
                        <a:t>Isabel Trigo</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dirty="0">
                          <a:effectLst/>
                        </a:rPr>
                        <a:t>IPMA (EUMETSAT LSA SAF)</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20635741"/>
                  </a:ext>
                </a:extLst>
              </a:tr>
              <a:tr h="206800">
                <a:tc>
                  <a:txBody>
                    <a:bodyPr/>
                    <a:lstStyle/>
                    <a:p>
                      <a:pPr algn="l" fontAlgn="b"/>
                      <a:r>
                        <a:rPr lang="en-GB" sz="1200" b="0" u="none" strike="noStrike">
                          <a:effectLst/>
                        </a:rPr>
                        <a:t>Roselyne Lacaze</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a:effectLst/>
                        </a:rPr>
                        <a:t>HYGEOS (Copernicus GLS)</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61086664"/>
                  </a:ext>
                </a:extLst>
              </a:tr>
              <a:tr h="206800">
                <a:tc>
                  <a:txBody>
                    <a:bodyPr/>
                    <a:lstStyle/>
                    <a:p>
                      <a:pPr algn="l" fontAlgn="b"/>
                      <a:r>
                        <a:rPr lang="en-GB" sz="1200" b="0" u="none" strike="noStrike" dirty="0">
                          <a:effectLst/>
                        </a:rPr>
                        <a:t>Eric Vermote </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a:effectLst/>
                        </a:rPr>
                        <a:t>NASA</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50066881"/>
                  </a:ext>
                </a:extLst>
              </a:tr>
              <a:tr h="206800">
                <a:tc>
                  <a:txBody>
                    <a:bodyPr/>
                    <a:lstStyle/>
                    <a:p>
                      <a:pPr algn="l" fontAlgn="b"/>
                      <a:r>
                        <a:rPr lang="en-GB" sz="1200" b="0" u="none" strike="noStrike" dirty="0">
                          <a:effectLst/>
                        </a:rPr>
                        <a:t>Tristan </a:t>
                      </a:r>
                      <a:r>
                        <a:rPr lang="en-GB" sz="1200" b="0" u="none" strike="noStrike" dirty="0" err="1">
                          <a:effectLst/>
                        </a:rPr>
                        <a:t>Goulden</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a:effectLst/>
                        </a:rPr>
                        <a:t>BATTELLE (NEON)</a:t>
                      </a:r>
                      <a:endParaRPr lang="en-GB"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7665633"/>
                  </a:ext>
                </a:extLst>
              </a:tr>
              <a:tr h="206800">
                <a:tc>
                  <a:txBody>
                    <a:bodyPr/>
                    <a:lstStyle/>
                    <a:p>
                      <a:pPr algn="l" fontAlgn="b"/>
                      <a:r>
                        <a:rPr lang="en-GB" sz="1200" b="0" u="none" strike="noStrike" dirty="0">
                          <a:effectLst/>
                        </a:rPr>
                        <a:t>Dario Papale</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dirty="0" err="1">
                          <a:effectLst/>
                        </a:rPr>
                        <a:t>Tuscia</a:t>
                      </a:r>
                      <a:r>
                        <a:rPr lang="en-GB" sz="1200" u="none" strike="noStrike" dirty="0">
                          <a:effectLst/>
                        </a:rPr>
                        <a:t> U. (ICOS)</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0426746"/>
                  </a:ext>
                </a:extLst>
              </a:tr>
              <a:tr h="206800">
                <a:tc>
                  <a:txBody>
                    <a:bodyPr/>
                    <a:lstStyle/>
                    <a:p>
                      <a:pPr algn="l" fontAlgn="b"/>
                      <a:r>
                        <a:rPr lang="en-GB" sz="1200" b="0" u="none" strike="noStrike" dirty="0">
                          <a:effectLst/>
                        </a:rPr>
                        <a:t>Christophe Lerebourg </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dirty="0" err="1">
                          <a:effectLst/>
                        </a:rPr>
                        <a:t>ACRI</a:t>
                      </a:r>
                      <a:r>
                        <a:rPr lang="en-GB" sz="1200" u="none" strike="noStrike" dirty="0">
                          <a:effectLst/>
                        </a:rPr>
                        <a:t> (Copernicus GLS)</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6990257"/>
                  </a:ext>
                </a:extLst>
              </a:tr>
              <a:tr h="206800">
                <a:tc>
                  <a:txBody>
                    <a:bodyPr/>
                    <a:lstStyle/>
                    <a:p>
                      <a:pPr algn="l" fontAlgn="b"/>
                      <a:r>
                        <a:rPr lang="en-GB" sz="1200" b="0" u="none" strike="noStrike" dirty="0">
                          <a:effectLst/>
                        </a:rPr>
                        <a:t>Joanne Nightingale</a:t>
                      </a:r>
                      <a:endParaRPr lang="en-GB"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200" u="none" strike="noStrike" dirty="0">
                          <a:effectLst/>
                        </a:rPr>
                        <a:t>NPL (CCVS)</a:t>
                      </a:r>
                      <a:endParaRPr lang="en-GB"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2930783"/>
                  </a:ext>
                </a:extLst>
              </a:tr>
            </a:tbl>
          </a:graphicData>
        </a:graphic>
      </p:graphicFrame>
      <p:pic>
        <p:nvPicPr>
          <p:cNvPr id="22" name="Picture 2">
            <a:extLst>
              <a:ext uri="{FF2B5EF4-FFF2-40B4-BE49-F238E27FC236}">
                <a16:creationId xmlns:a16="http://schemas.microsoft.com/office/drawing/2014/main" id="{9E3D3816-AC76-4905-9B8A-7239F8EA66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1183659"/>
            <a:ext cx="1304178" cy="1052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8E4CFF7B-2D93-40AB-A4D1-E3FEFA83D6DA}"/>
              </a:ext>
            </a:extLst>
          </p:cNvPr>
          <p:cNvSpPr txBox="1"/>
          <p:nvPr/>
        </p:nvSpPr>
        <p:spPr>
          <a:xfrm>
            <a:off x="5215436" y="1319704"/>
            <a:ext cx="18393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s-ES" sz="1800" b="0" i="0" u="none" strike="noStrike" cap="none" spc="0" normalizeH="0" baseline="0" dirty="0" err="1">
                <a:ln>
                  <a:noFill/>
                </a:ln>
                <a:solidFill>
                  <a:srgbClr val="002569"/>
                </a:solidFill>
                <a:effectLst/>
                <a:uFillTx/>
              </a:rPr>
              <a:t>Speakers</a:t>
            </a:r>
            <a:endParaRPr kumimoji="0" lang="en-GB" sz="1800" b="0" i="0" u="none" strike="noStrike" cap="none" spc="0" normalizeH="0" baseline="0" dirty="0">
              <a:ln>
                <a:noFill/>
              </a:ln>
              <a:solidFill>
                <a:srgbClr val="002569"/>
              </a:solidFill>
              <a:effectLst/>
              <a:uFillTx/>
            </a:endParaRPr>
          </a:p>
        </p:txBody>
      </p:sp>
      <p:sp>
        <p:nvSpPr>
          <p:cNvPr id="12" name="CuadroTexto 11">
            <a:extLst>
              <a:ext uri="{FF2B5EF4-FFF2-40B4-BE49-F238E27FC236}">
                <a16:creationId xmlns:a16="http://schemas.microsoft.com/office/drawing/2014/main" id="{5916B4EC-7741-4CC5-89DF-647D65C438FA}"/>
              </a:ext>
            </a:extLst>
          </p:cNvPr>
          <p:cNvSpPr txBox="1"/>
          <p:nvPr/>
        </p:nvSpPr>
        <p:spPr>
          <a:xfrm>
            <a:off x="8867845" y="2602027"/>
            <a:ext cx="18393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s-ES" dirty="0" err="1">
                <a:solidFill>
                  <a:srgbClr val="002569"/>
                </a:solidFill>
              </a:rPr>
              <a:t>Invited</a:t>
            </a:r>
            <a:endParaRPr kumimoji="0" lang="en-GB" sz="1800" b="0" i="0" u="none" strike="noStrike" cap="none" spc="0" normalizeH="0" baseline="0" dirty="0">
              <a:ln>
                <a:noFill/>
              </a:ln>
              <a:solidFill>
                <a:srgbClr val="002569"/>
              </a:solidFill>
              <a:effectLst/>
              <a:uFillTx/>
            </a:endParaRPr>
          </a:p>
        </p:txBody>
      </p:sp>
      <p:pic>
        <p:nvPicPr>
          <p:cNvPr id="15" name="Imagen 14">
            <a:extLst>
              <a:ext uri="{FF2B5EF4-FFF2-40B4-BE49-F238E27FC236}">
                <a16:creationId xmlns:a16="http://schemas.microsoft.com/office/drawing/2014/main" id="{6D27682D-3F11-4273-844F-E449DC8DC5ED}"/>
              </a:ext>
            </a:extLst>
          </p:cNvPr>
          <p:cNvPicPr>
            <a:picLocks noChangeAspect="1"/>
          </p:cNvPicPr>
          <p:nvPr/>
        </p:nvPicPr>
        <p:blipFill rotWithShape="1">
          <a:blip r:embed="rId4"/>
          <a:srcRect l="37778" t="12511" r="39732" b="8477"/>
          <a:stretch/>
        </p:blipFill>
        <p:spPr>
          <a:xfrm>
            <a:off x="1260056" y="1170389"/>
            <a:ext cx="3664311" cy="5687611"/>
          </a:xfrm>
          <a:prstGeom prst="rect">
            <a:avLst/>
          </a:prstGeom>
        </p:spPr>
      </p:pic>
      <p:graphicFrame>
        <p:nvGraphicFramePr>
          <p:cNvPr id="6" name="Tabla 5">
            <a:extLst>
              <a:ext uri="{FF2B5EF4-FFF2-40B4-BE49-F238E27FC236}">
                <a16:creationId xmlns:a16="http://schemas.microsoft.com/office/drawing/2014/main" id="{C8E7E746-1AB5-4323-B1E3-485171BCD4FB}"/>
              </a:ext>
            </a:extLst>
          </p:cNvPr>
          <p:cNvGraphicFramePr>
            <a:graphicFrameLocks noGrp="1"/>
          </p:cNvGraphicFramePr>
          <p:nvPr>
            <p:extLst>
              <p:ext uri="{D42A27DB-BD31-4B8C-83A1-F6EECF244321}">
                <p14:modId xmlns:p14="http://schemas.microsoft.com/office/powerpoint/2010/main" val="2479926297"/>
              </p:ext>
            </p:extLst>
          </p:nvPr>
        </p:nvGraphicFramePr>
        <p:xfrm>
          <a:off x="8834385" y="2971357"/>
          <a:ext cx="3357615" cy="3825416"/>
        </p:xfrm>
        <a:graphic>
          <a:graphicData uri="http://schemas.openxmlformats.org/drawingml/2006/table">
            <a:tbl>
              <a:tblPr>
                <a:tableStyleId>{5C22544A-7EE6-4342-B048-85BDC9FD1C3A}</a:tableStyleId>
              </a:tblPr>
              <a:tblGrid>
                <a:gridCol w="1230359">
                  <a:extLst>
                    <a:ext uri="{9D8B030D-6E8A-4147-A177-3AD203B41FA5}">
                      <a16:colId xmlns:a16="http://schemas.microsoft.com/office/drawing/2014/main" val="2616175424"/>
                    </a:ext>
                  </a:extLst>
                </a:gridCol>
                <a:gridCol w="2127256">
                  <a:extLst>
                    <a:ext uri="{9D8B030D-6E8A-4147-A177-3AD203B41FA5}">
                      <a16:colId xmlns:a16="http://schemas.microsoft.com/office/drawing/2014/main" val="3012762528"/>
                    </a:ext>
                  </a:extLst>
                </a:gridCol>
              </a:tblGrid>
              <a:tr h="176330">
                <a:tc>
                  <a:txBody>
                    <a:bodyPr/>
                    <a:lstStyle/>
                    <a:p>
                      <a:pPr algn="l" fontAlgn="b"/>
                      <a:r>
                        <a:rPr lang="en-GB" sz="1100" u="none" strike="noStrike">
                          <a:effectLst/>
                        </a:rPr>
                        <a:t>Ferran Gascón</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ESA </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28766373"/>
                  </a:ext>
                </a:extLst>
              </a:tr>
              <a:tr h="191024">
                <a:tc>
                  <a:txBody>
                    <a:bodyPr/>
                    <a:lstStyle/>
                    <a:p>
                      <a:pPr algn="l" fontAlgn="ctr"/>
                      <a:r>
                        <a:rPr lang="en-GB" sz="1100" u="none" strike="noStrike">
                          <a:effectLst/>
                        </a:rPr>
                        <a:t>Steffen Dransfeld</a:t>
                      </a:r>
                      <a:endParaRPr lang="en-GB"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GB" sz="1100" u="none" strike="noStrike">
                          <a:effectLst/>
                        </a:rPr>
                        <a:t>ESA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84741771"/>
                  </a:ext>
                </a:extLst>
              </a:tr>
              <a:tr h="176330">
                <a:tc>
                  <a:txBody>
                    <a:bodyPr/>
                    <a:lstStyle/>
                    <a:p>
                      <a:pPr algn="l" fontAlgn="b"/>
                      <a:r>
                        <a:rPr lang="en-GB" sz="1100" u="none" strike="noStrike">
                          <a:effectLst/>
                        </a:rPr>
                        <a:t>Fabrizio Niro</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3004365"/>
                  </a:ext>
                </a:extLst>
              </a:tr>
              <a:tr h="191024">
                <a:tc>
                  <a:txBody>
                    <a:bodyPr/>
                    <a:lstStyle/>
                    <a:p>
                      <a:pPr algn="l" fontAlgn="b"/>
                      <a:r>
                        <a:rPr lang="en-GB" sz="1100" u="none" strike="noStrike">
                          <a:effectLst/>
                        </a:rPr>
                        <a:t>Jennifer Adams</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195360"/>
                  </a:ext>
                </a:extLst>
              </a:tr>
              <a:tr h="176330">
                <a:tc>
                  <a:txBody>
                    <a:bodyPr/>
                    <a:lstStyle/>
                    <a:p>
                      <a:pPr algn="l" fontAlgn="b"/>
                      <a:r>
                        <a:rPr lang="en-GB" sz="1100" u="none" strike="noStrike">
                          <a:effectLst/>
                        </a:rPr>
                        <a:t>Silvia Scifoni</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0235565"/>
                  </a:ext>
                </a:extLst>
              </a:tr>
              <a:tr h="191024">
                <a:tc>
                  <a:txBody>
                    <a:bodyPr/>
                    <a:lstStyle/>
                    <a:p>
                      <a:pPr algn="l" fontAlgn="b"/>
                      <a:r>
                        <a:rPr lang="en-GB" sz="1100" u="none" strike="noStrike">
                          <a:effectLst/>
                        </a:rPr>
                        <a:t>Georgia Doxani</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9811420"/>
                  </a:ext>
                </a:extLst>
              </a:tr>
              <a:tr h="176330">
                <a:tc>
                  <a:txBody>
                    <a:bodyPr/>
                    <a:lstStyle/>
                    <a:p>
                      <a:pPr algn="l" fontAlgn="b"/>
                      <a:r>
                        <a:rPr lang="en-GB" sz="1100" u="none" strike="noStrike">
                          <a:effectLst/>
                        </a:rPr>
                        <a:t>Kevin Ruddick</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R.Belgian Institute for Natural  Sciences  </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54957144"/>
                  </a:ext>
                </a:extLst>
              </a:tr>
              <a:tr h="176330">
                <a:tc>
                  <a:txBody>
                    <a:bodyPr/>
                    <a:lstStyle/>
                    <a:p>
                      <a:pPr algn="l" fontAlgn="b"/>
                      <a:r>
                        <a:rPr lang="en-GB" sz="1100" u="none" strike="noStrike">
                          <a:effectLst/>
                        </a:rPr>
                        <a:t>Luke Brown</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Southampton U.</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9313250"/>
                  </a:ext>
                </a:extLst>
              </a:tr>
              <a:tr h="191024">
                <a:tc>
                  <a:txBody>
                    <a:bodyPr/>
                    <a:lstStyle/>
                    <a:p>
                      <a:pPr algn="l" fontAlgn="b"/>
                      <a:r>
                        <a:rPr lang="en-GB" sz="1100" u="none" strike="noStrike" dirty="0" err="1">
                          <a:effectLst/>
                        </a:rPr>
                        <a:t>Jadunandan</a:t>
                      </a:r>
                      <a:r>
                        <a:rPr lang="en-GB" sz="1100" u="none" strike="noStrike" dirty="0">
                          <a:effectLst/>
                        </a:rPr>
                        <a:t> Dash</a:t>
                      </a:r>
                      <a:endParaRPr lang="en-GB"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Southampton U.</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6328835"/>
                  </a:ext>
                </a:extLst>
              </a:tr>
              <a:tr h="176330">
                <a:tc>
                  <a:txBody>
                    <a:bodyPr/>
                    <a:lstStyle/>
                    <a:p>
                      <a:pPr algn="l" fontAlgn="b"/>
                      <a:r>
                        <a:rPr lang="en-GB" sz="1100" u="none" strike="noStrike">
                          <a:effectLst/>
                        </a:rPr>
                        <a:t>Juan Pablo Arroyo</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NRC-CNRC</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0733675"/>
                  </a:ext>
                </a:extLst>
              </a:tr>
              <a:tr h="191024">
                <a:tc>
                  <a:txBody>
                    <a:bodyPr/>
                    <a:lstStyle/>
                    <a:p>
                      <a:pPr algn="l" fontAlgn="b"/>
                      <a:r>
                        <a:rPr lang="en-GB" sz="1100" u="none" strike="noStrike">
                          <a:effectLst/>
                        </a:rPr>
                        <a:t>Ray Soffer</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NRC-CNRC</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27197764"/>
                  </a:ext>
                </a:extLst>
              </a:tr>
              <a:tr h="176330">
                <a:tc>
                  <a:txBody>
                    <a:bodyPr/>
                    <a:lstStyle/>
                    <a:p>
                      <a:pPr algn="l" fontAlgn="b"/>
                      <a:r>
                        <a:rPr lang="en-GB" sz="1100" u="none" strike="noStrike">
                          <a:effectLst/>
                        </a:rPr>
                        <a:t>Benjamin Brede</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Wageningen University</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0695472"/>
                  </a:ext>
                </a:extLst>
              </a:tr>
              <a:tr h="191024">
                <a:tc>
                  <a:txBody>
                    <a:bodyPr/>
                    <a:lstStyle/>
                    <a:p>
                      <a:pPr algn="l" fontAlgn="b"/>
                      <a:r>
                        <a:rPr lang="en-GB" sz="1100" u="none" strike="noStrike">
                          <a:effectLst/>
                        </a:rPr>
                        <a:t>Martin Herold</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Wageningen University</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36740944"/>
                  </a:ext>
                </a:extLst>
              </a:tr>
              <a:tr h="191024">
                <a:tc>
                  <a:txBody>
                    <a:bodyPr/>
                    <a:lstStyle/>
                    <a:p>
                      <a:pPr algn="l" fontAlgn="b"/>
                      <a:r>
                        <a:rPr lang="en-GB" sz="1100" u="none" strike="noStrike">
                          <a:effectLst/>
                        </a:rPr>
                        <a:t>Ruben Urraca</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EC JRC</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5074268"/>
                  </a:ext>
                </a:extLst>
              </a:tr>
              <a:tr h="191024">
                <a:tc>
                  <a:txBody>
                    <a:bodyPr/>
                    <a:lstStyle/>
                    <a:p>
                      <a:pPr algn="l" fontAlgn="b"/>
                      <a:r>
                        <a:rPr lang="en-GB" sz="1100" u="none" strike="noStrike">
                          <a:effectLst/>
                        </a:rPr>
                        <a:t>Nadine Gobron</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EC JRC</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1463329"/>
                  </a:ext>
                </a:extLst>
              </a:tr>
              <a:tr h="176330">
                <a:tc>
                  <a:txBody>
                    <a:bodyPr/>
                    <a:lstStyle/>
                    <a:p>
                      <a:pPr algn="l" fontAlgn="b"/>
                      <a:r>
                        <a:rPr lang="en-GB" sz="1100" u="none" strike="noStrike">
                          <a:effectLst/>
                        </a:rPr>
                        <a:t>Christian Lanconelli</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EC JRC</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7140717"/>
                  </a:ext>
                </a:extLst>
              </a:tr>
              <a:tr h="191024">
                <a:tc>
                  <a:txBody>
                    <a:bodyPr/>
                    <a:lstStyle/>
                    <a:p>
                      <a:pPr algn="l" fontAlgn="b"/>
                      <a:r>
                        <a:rPr lang="en-GB" sz="1200" u="none" strike="noStrike">
                          <a:effectLst/>
                        </a:rPr>
                        <a:t>Caroline Toté</a:t>
                      </a:r>
                      <a:endParaRPr lang="en-GB" sz="12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VITO</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4531881"/>
                  </a:ext>
                </a:extLst>
              </a:tr>
              <a:tr h="176330">
                <a:tc>
                  <a:txBody>
                    <a:bodyPr/>
                    <a:lstStyle/>
                    <a:p>
                      <a:pPr algn="l" fontAlgn="b"/>
                      <a:r>
                        <a:rPr lang="en-GB" sz="1100" u="none" strike="noStrike">
                          <a:effectLst/>
                        </a:rPr>
                        <a:t>Jorge Sanchez</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EOLAB</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46865389"/>
                  </a:ext>
                </a:extLst>
              </a:tr>
              <a:tr h="176330">
                <a:tc>
                  <a:txBody>
                    <a:bodyPr/>
                    <a:lstStyle/>
                    <a:p>
                      <a:pPr algn="l" fontAlgn="b"/>
                      <a:r>
                        <a:rPr lang="en-GB" sz="1100" u="none" strike="noStrike">
                          <a:effectLst/>
                        </a:rPr>
                        <a:t>Hank Margolis</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a:effectLst/>
                        </a:rPr>
                        <a:t>NASA</a:t>
                      </a:r>
                      <a:endParaRPr lang="en-GB"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70393634"/>
                  </a:ext>
                </a:extLst>
              </a:tr>
              <a:tr h="176330">
                <a:tc>
                  <a:txBody>
                    <a:bodyPr/>
                    <a:lstStyle/>
                    <a:p>
                      <a:pPr algn="l" fontAlgn="b"/>
                      <a:r>
                        <a:rPr lang="en-GB" sz="1100" u="none" strike="noStrike">
                          <a:effectLst/>
                        </a:rPr>
                        <a:t>Michael Falkowski</a:t>
                      </a:r>
                      <a:endParaRPr lang="en-GB"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100" u="none" strike="noStrike" dirty="0">
                          <a:effectLst/>
                        </a:rPr>
                        <a:t>NASA</a:t>
                      </a:r>
                      <a:endParaRPr lang="en-GB"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9951643"/>
                  </a:ext>
                </a:extLst>
              </a:tr>
            </a:tbl>
          </a:graphicData>
        </a:graphic>
      </p:graphicFrame>
    </p:spTree>
    <p:extLst>
      <p:ext uri="{BB962C8B-B14F-4D97-AF65-F5344CB8AC3E}">
        <p14:creationId xmlns:p14="http://schemas.microsoft.com/office/powerpoint/2010/main" val="3239418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A9273F01-F3C7-4F7A-B949-768848D32DF5}"/>
              </a:ext>
            </a:extLst>
          </p:cNvPr>
          <p:cNvSpPr txBox="1">
            <a:spLocks/>
          </p:cNvSpPr>
          <p:nvPr/>
        </p:nvSpPr>
        <p:spPr>
          <a:xfrm>
            <a:off x="-2284661" y="351682"/>
            <a:ext cx="9662924" cy="81281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r>
              <a:rPr lang="de-CH" altLang="en-US" b="1" kern="0" dirty="0">
                <a:effectLst>
                  <a:outerShdw blurRad="63500" sx="101000" sy="101000" algn="ctr" rotWithShape="0">
                    <a:prstClr val="black">
                      <a:alpha val="40000"/>
                    </a:prstClr>
                  </a:outerShdw>
                </a:effectLst>
                <a:latin typeface="Avenir Heavy" charset="0"/>
                <a:ea typeface="Avenir Heavy" charset="0"/>
                <a:cs typeface="Avenir Heavy" charset="0"/>
              </a:rPr>
              <a:t>Meeting Objectives</a:t>
            </a:r>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en-US" altLang="en-US" kern="0" dirty="0">
              <a:latin typeface="Avenir Book" charset="0"/>
              <a:ea typeface="Avenir Book" charset="0"/>
              <a:cs typeface="Avenir Book" charset="0"/>
            </a:endParaRPr>
          </a:p>
        </p:txBody>
      </p:sp>
      <p:sp>
        <p:nvSpPr>
          <p:cNvPr id="5" name="CuadroTexto 4">
            <a:extLst>
              <a:ext uri="{FF2B5EF4-FFF2-40B4-BE49-F238E27FC236}">
                <a16:creationId xmlns:a16="http://schemas.microsoft.com/office/drawing/2014/main" id="{169B9483-BAE5-4373-A2BC-100243213BBA}"/>
              </a:ext>
            </a:extLst>
          </p:cNvPr>
          <p:cNvSpPr txBox="1"/>
          <p:nvPr/>
        </p:nvSpPr>
        <p:spPr>
          <a:xfrm>
            <a:off x="929938" y="1686344"/>
            <a:ext cx="10622725" cy="40352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n-GB" sz="2400" kern="0" dirty="0">
                <a:solidFill>
                  <a:srgbClr val="002569"/>
                </a:solidFill>
                <a:latin typeface="Avenir Book"/>
                <a:sym typeface="Arial Bold"/>
              </a:rPr>
              <a:t>The main objective is </a:t>
            </a:r>
            <a:r>
              <a:rPr lang="en-GB" sz="2400" b="1" kern="0" dirty="0">
                <a:solidFill>
                  <a:srgbClr val="002569"/>
                </a:solidFill>
                <a:latin typeface="Avenir Book"/>
                <a:sym typeface="Arial Bold"/>
              </a:rPr>
              <a:t>to review the CEOS LPV action plan and shape the way forward</a:t>
            </a:r>
            <a:r>
              <a:rPr lang="en-GB" sz="2400" kern="0" dirty="0">
                <a:solidFill>
                  <a:srgbClr val="002569"/>
                </a:solidFill>
                <a:latin typeface="Avenir Book"/>
                <a:sym typeface="Arial Bold"/>
              </a:rPr>
              <a:t>. </a:t>
            </a:r>
          </a:p>
          <a:p>
            <a:pPr algn="just">
              <a:lnSpc>
                <a:spcPct val="107000"/>
              </a:lnSpc>
              <a:spcAft>
                <a:spcPts val="800"/>
              </a:spcAft>
            </a:pPr>
            <a:r>
              <a:rPr lang="en-GB" sz="2000" kern="0" dirty="0">
                <a:solidFill>
                  <a:srgbClr val="002569"/>
                </a:solidFill>
                <a:latin typeface="Avenir Book"/>
                <a:sym typeface="Arial Bold"/>
              </a:rPr>
              <a:t>Specific objectives are:</a:t>
            </a:r>
          </a:p>
          <a:p>
            <a:pPr marL="800100" lvl="1" indent="-342900" algn="just">
              <a:lnSpc>
                <a:spcPct val="107000"/>
              </a:lnSpc>
              <a:buFont typeface="Wingdings" panose="05000000000000000000" pitchFamily="2" charset="2"/>
              <a:buChar char=""/>
            </a:pPr>
            <a:r>
              <a:rPr lang="en-GB" sz="2000" kern="0" dirty="0">
                <a:solidFill>
                  <a:srgbClr val="002569"/>
                </a:solidFill>
                <a:latin typeface="Avenir Book"/>
                <a:sym typeface="Arial Bold"/>
              </a:rPr>
              <a:t>Hear reports from CEOS agencies and operational services on product validation, </a:t>
            </a:r>
          </a:p>
          <a:p>
            <a:pPr marL="800100" lvl="1" indent="-342900" algn="just">
              <a:lnSpc>
                <a:spcPct val="107000"/>
              </a:lnSpc>
              <a:buFont typeface="Wingdings" panose="05000000000000000000" pitchFamily="2" charset="2"/>
              <a:buChar char=""/>
            </a:pPr>
            <a:r>
              <a:rPr lang="en-GB" sz="2000" b="1" kern="0" dirty="0">
                <a:solidFill>
                  <a:srgbClr val="002569"/>
                </a:solidFill>
                <a:latin typeface="Avenir Book"/>
                <a:sym typeface="Arial Bold"/>
              </a:rPr>
              <a:t>Hear activity reports from CEOS LPV focus areas,</a:t>
            </a:r>
          </a:p>
          <a:p>
            <a:pPr marL="800100" lvl="1" indent="-342900" algn="just">
              <a:lnSpc>
                <a:spcPct val="107000"/>
              </a:lnSpc>
              <a:buFont typeface="Wingdings" panose="05000000000000000000" pitchFamily="2" charset="2"/>
              <a:buChar char=""/>
            </a:pPr>
            <a:r>
              <a:rPr lang="en-GB" sz="2000" b="1" kern="0" dirty="0">
                <a:solidFill>
                  <a:srgbClr val="002569"/>
                </a:solidFill>
                <a:latin typeface="Avenir Book"/>
                <a:sym typeface="Arial Bold"/>
              </a:rPr>
              <a:t>Discuss the status of good practices validation protocol,</a:t>
            </a:r>
          </a:p>
          <a:p>
            <a:pPr marL="800100" lvl="1" indent="-342900" algn="just">
              <a:lnSpc>
                <a:spcPct val="107000"/>
              </a:lnSpc>
              <a:buFont typeface="Wingdings" panose="05000000000000000000" pitchFamily="2" charset="2"/>
              <a:buChar char=""/>
            </a:pPr>
            <a:r>
              <a:rPr lang="en-GB" sz="2000" kern="0" dirty="0">
                <a:solidFill>
                  <a:srgbClr val="002569"/>
                </a:solidFill>
                <a:latin typeface="Avenir Book"/>
                <a:sym typeface="Arial Bold"/>
              </a:rPr>
              <a:t>Report on </a:t>
            </a:r>
            <a:r>
              <a:rPr lang="en-GB" sz="2000" b="1" kern="0" dirty="0">
                <a:solidFill>
                  <a:srgbClr val="002569"/>
                </a:solidFill>
                <a:latin typeface="Avenir Book"/>
                <a:sym typeface="Arial Bold"/>
              </a:rPr>
              <a:t>current validation and intercomparison activities,</a:t>
            </a:r>
          </a:p>
          <a:p>
            <a:pPr marL="800100" lvl="1" indent="-342900" algn="just">
              <a:lnSpc>
                <a:spcPct val="107000"/>
              </a:lnSpc>
              <a:buFont typeface="Wingdings" panose="05000000000000000000" pitchFamily="2" charset="2"/>
              <a:buChar char=""/>
            </a:pPr>
            <a:r>
              <a:rPr lang="en-GB" sz="2000" kern="0" dirty="0">
                <a:solidFill>
                  <a:srgbClr val="002569"/>
                </a:solidFill>
                <a:latin typeface="Avenir Book"/>
                <a:sym typeface="Arial Bold"/>
              </a:rPr>
              <a:t>Hear </a:t>
            </a:r>
            <a:r>
              <a:rPr lang="en-GB" sz="2000" b="1" kern="0" dirty="0">
                <a:solidFill>
                  <a:srgbClr val="002569"/>
                </a:solidFill>
                <a:latin typeface="Avenir Book"/>
                <a:sym typeface="Arial Bold"/>
              </a:rPr>
              <a:t>updates on fiducial reference data collection </a:t>
            </a:r>
            <a:r>
              <a:rPr lang="en-GB" sz="2000" kern="0" dirty="0">
                <a:solidFill>
                  <a:srgbClr val="002569"/>
                </a:solidFill>
                <a:latin typeface="Avenir Book"/>
                <a:sym typeface="Arial Bold"/>
              </a:rPr>
              <a:t>and ground networks,</a:t>
            </a:r>
          </a:p>
          <a:p>
            <a:pPr marL="800100" lvl="1" indent="-342900" algn="just">
              <a:lnSpc>
                <a:spcPct val="107000"/>
              </a:lnSpc>
              <a:buFont typeface="Wingdings" panose="05000000000000000000" pitchFamily="2" charset="2"/>
              <a:buChar char=""/>
            </a:pPr>
            <a:r>
              <a:rPr lang="en-GB" sz="2000" b="1" kern="0" dirty="0">
                <a:solidFill>
                  <a:srgbClr val="002569"/>
                </a:solidFill>
                <a:latin typeface="Avenir Book"/>
                <a:sym typeface="Arial Bold"/>
              </a:rPr>
              <a:t>Identify relevant actions and recommendations for the WGCV and CEOS WP 2022-2025</a:t>
            </a:r>
            <a:r>
              <a:rPr lang="en-GB" sz="2000" kern="0" dirty="0">
                <a:solidFill>
                  <a:srgbClr val="002569"/>
                </a:solidFill>
                <a:latin typeface="Avenir Book"/>
                <a:sym typeface="Arial Bold"/>
              </a:rPr>
              <a:t>,</a:t>
            </a:r>
          </a:p>
          <a:p>
            <a:pPr marL="800100" lvl="1" indent="-342900" algn="just">
              <a:lnSpc>
                <a:spcPct val="107000"/>
              </a:lnSpc>
              <a:spcAft>
                <a:spcPts val="800"/>
              </a:spcAft>
              <a:buFont typeface="Wingdings" panose="05000000000000000000" pitchFamily="2" charset="2"/>
              <a:buChar char=""/>
            </a:pPr>
            <a:r>
              <a:rPr lang="en-GB" sz="2000" kern="0" dirty="0">
                <a:solidFill>
                  <a:srgbClr val="002569"/>
                </a:solidFill>
                <a:latin typeface="Avenir Book"/>
                <a:sym typeface="Arial Bold"/>
              </a:rPr>
              <a:t>Exchange information and promote synergies among key actors in the land product validation community.</a:t>
            </a:r>
          </a:p>
        </p:txBody>
      </p:sp>
    </p:spTree>
    <p:extLst>
      <p:ext uri="{BB962C8B-B14F-4D97-AF65-F5344CB8AC3E}">
        <p14:creationId xmlns:p14="http://schemas.microsoft.com/office/powerpoint/2010/main" val="352096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ítulo 2">
            <a:extLst>
              <a:ext uri="{FF2B5EF4-FFF2-40B4-BE49-F238E27FC236}">
                <a16:creationId xmlns:a16="http://schemas.microsoft.com/office/drawing/2014/main" id="{B80E1E9D-0C9F-45DE-B40A-8EE188764FF0}"/>
              </a:ext>
            </a:extLst>
          </p:cNvPr>
          <p:cNvSpPr>
            <a:spLocks noGrp="1"/>
          </p:cNvSpPr>
          <p:nvPr>
            <p:ph type="title"/>
          </p:nvPr>
        </p:nvSpPr>
        <p:spPr>
          <a:xfrm>
            <a:off x="2109526" y="308490"/>
            <a:ext cx="8322511" cy="825083"/>
          </a:xfrm>
        </p:spPr>
        <p:txBody>
          <a:bodyPr/>
          <a:lstStyle/>
          <a:p>
            <a:pPr algn="ctr"/>
            <a:r>
              <a:rPr lang="de-CH" altLang="en-US" sz="2800" b="1" dirty="0"/>
              <a:t>LPV Strategy </a:t>
            </a:r>
            <a:endParaRPr lang="es-ES" sz="2800" b="1" dirty="0"/>
          </a:p>
        </p:txBody>
      </p:sp>
      <p:sp>
        <p:nvSpPr>
          <p:cNvPr id="21" name="Content Placeholder 2">
            <a:extLst>
              <a:ext uri="{FF2B5EF4-FFF2-40B4-BE49-F238E27FC236}">
                <a16:creationId xmlns:a16="http://schemas.microsoft.com/office/drawing/2014/main" id="{C4A498B2-2CC4-49A5-B41F-A2CB8C3340DF}"/>
              </a:ext>
            </a:extLst>
          </p:cNvPr>
          <p:cNvSpPr>
            <a:spLocks noGrp="1"/>
          </p:cNvSpPr>
          <p:nvPr>
            <p:ph idx="1"/>
          </p:nvPr>
        </p:nvSpPr>
        <p:spPr>
          <a:xfrm>
            <a:off x="423129" y="1349955"/>
            <a:ext cx="11695304" cy="5660315"/>
          </a:xfrm>
        </p:spPr>
        <p:txBody>
          <a:bodyPr/>
          <a:lstStyle/>
          <a:p>
            <a:pPr marL="0" indent="0">
              <a:lnSpc>
                <a:spcPct val="110000"/>
              </a:lnSpc>
              <a:spcBef>
                <a:spcPct val="0"/>
              </a:spcBef>
              <a:buNone/>
              <a:defRPr/>
            </a:pPr>
            <a:r>
              <a:rPr lang="en-US" altLang="de-DE" sz="2000" b="1" dirty="0">
                <a:latin typeface="Avenir Book" charset="0"/>
              </a:rPr>
              <a:t>LPV Strategy (2019-2022) </a:t>
            </a:r>
            <a:r>
              <a:rPr lang="en-US" altLang="de-DE" sz="1800" b="1" dirty="0">
                <a:latin typeface="Avenir Book" charset="0"/>
              </a:rPr>
              <a:t>agreed in Milan 2019 : </a:t>
            </a:r>
            <a:r>
              <a:rPr lang="en-GB" sz="1600" dirty="0">
                <a:hlinkClick r:id="rId3"/>
              </a:rPr>
              <a:t>https://lpvs.gsfc.nasa.gov/LPV_Meetings/LPV_plenary2019.html</a:t>
            </a:r>
            <a:endParaRPr lang="es-ES" sz="1600" kern="1200" dirty="0">
              <a:solidFill>
                <a:schemeClr val="tx1"/>
              </a:solidFill>
            </a:endParaRPr>
          </a:p>
          <a:p>
            <a:pPr marL="0" indent="0" eaLnBrk="1" hangingPunct="1">
              <a:lnSpc>
                <a:spcPct val="110000"/>
              </a:lnSpc>
              <a:spcBef>
                <a:spcPct val="0"/>
              </a:spcBef>
              <a:buNone/>
              <a:defRPr/>
            </a:pPr>
            <a:endParaRPr lang="en-US" altLang="de-DE" sz="1800" dirty="0">
              <a:latin typeface="Avenir Book" charset="0"/>
            </a:endParaRPr>
          </a:p>
          <a:p>
            <a:pPr marL="0" indent="0" eaLnBrk="1" hangingPunct="1">
              <a:lnSpc>
                <a:spcPct val="110000"/>
              </a:lnSpc>
              <a:spcBef>
                <a:spcPct val="0"/>
              </a:spcBef>
              <a:buNone/>
              <a:defRPr/>
            </a:pPr>
            <a:endParaRPr lang="en-US" altLang="de-DE" sz="1800" dirty="0">
              <a:latin typeface="Avenir Book" charset="0"/>
            </a:endParaRPr>
          </a:p>
        </p:txBody>
      </p:sp>
      <p:pic>
        <p:nvPicPr>
          <p:cNvPr id="5" name="Imagen 4">
            <a:extLst>
              <a:ext uri="{FF2B5EF4-FFF2-40B4-BE49-F238E27FC236}">
                <a16:creationId xmlns:a16="http://schemas.microsoft.com/office/drawing/2014/main" id="{88C2DD68-5199-4BC3-B4BB-7BFC6839FFA4}"/>
              </a:ext>
            </a:extLst>
          </p:cNvPr>
          <p:cNvPicPr>
            <a:picLocks noChangeAspect="1"/>
          </p:cNvPicPr>
          <p:nvPr/>
        </p:nvPicPr>
        <p:blipFill rotWithShape="1">
          <a:blip r:embed="rId4"/>
          <a:srcRect l="33296" t="17464" r="33407" b="7692"/>
          <a:stretch/>
        </p:blipFill>
        <p:spPr>
          <a:xfrm>
            <a:off x="423129" y="1958812"/>
            <a:ext cx="3630801" cy="4455636"/>
          </a:xfrm>
          <a:prstGeom prst="rect">
            <a:avLst/>
          </a:prstGeom>
        </p:spPr>
      </p:pic>
      <p:sp>
        <p:nvSpPr>
          <p:cNvPr id="6" name="Rectángulo: esquinas redondeadas 5">
            <a:extLst>
              <a:ext uri="{FF2B5EF4-FFF2-40B4-BE49-F238E27FC236}">
                <a16:creationId xmlns:a16="http://schemas.microsoft.com/office/drawing/2014/main" id="{0DBD3FF5-6850-4FBB-BC23-9C2C5FFFBBAF}"/>
              </a:ext>
            </a:extLst>
          </p:cNvPr>
          <p:cNvSpPr/>
          <p:nvPr/>
        </p:nvSpPr>
        <p:spPr>
          <a:xfrm>
            <a:off x="4900246" y="2009793"/>
            <a:ext cx="5808394" cy="919398"/>
          </a:xfrm>
          <a:prstGeom prst="roundRect">
            <a:avLst/>
          </a:prstGeom>
          <a:solidFill>
            <a:schemeClr val="accent6">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a:solidFill>
                  <a:srgbClr val="002060"/>
                </a:solidFill>
              </a:rPr>
              <a:t>  </a:t>
            </a:r>
          </a:p>
          <a:p>
            <a:pPr marL="0" marR="0" indent="0" algn="l" defTabSz="457200" rtl="0" fontAlgn="auto" latinLnBrk="1" hangingPunct="0">
              <a:lnSpc>
                <a:spcPct val="100000"/>
              </a:lnSpc>
              <a:spcBef>
                <a:spcPts val="0"/>
              </a:spcBef>
              <a:spcAft>
                <a:spcPts val="0"/>
              </a:spcAft>
              <a:buClrTx/>
              <a:buSzTx/>
              <a:buFontTx/>
              <a:buNone/>
              <a:tabLst/>
            </a:pPr>
            <a:r>
              <a:rPr lang="en-GB" dirty="0">
                <a:solidFill>
                  <a:srgbClr val="002060"/>
                </a:solidFill>
              </a:rPr>
              <a:t>Continuous Development of Good Practices Protocols</a:t>
            </a:r>
          </a:p>
          <a:p>
            <a:pPr marL="0" marR="0" indent="0" algn="l" defTabSz="457200" rtl="0" fontAlgn="auto" latinLnBrk="1"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2060"/>
              </a:solidFill>
              <a:effectLst/>
              <a:uFillTx/>
            </a:endParaRPr>
          </a:p>
        </p:txBody>
      </p:sp>
      <p:sp>
        <p:nvSpPr>
          <p:cNvPr id="8" name="Rectángulo: esquinas redondeadas 7">
            <a:extLst>
              <a:ext uri="{FF2B5EF4-FFF2-40B4-BE49-F238E27FC236}">
                <a16:creationId xmlns:a16="http://schemas.microsoft.com/office/drawing/2014/main" id="{89C7F00C-92D6-43E0-AC53-96DDEAAE9714}"/>
              </a:ext>
            </a:extLst>
          </p:cNvPr>
          <p:cNvSpPr/>
          <p:nvPr/>
        </p:nvSpPr>
        <p:spPr>
          <a:xfrm>
            <a:off x="4918248" y="3159048"/>
            <a:ext cx="5808394" cy="919398"/>
          </a:xfrm>
          <a:prstGeom prst="roundRect">
            <a:avLst/>
          </a:prstGeom>
          <a:solidFill>
            <a:schemeClr val="accent6">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r>
              <a:rPr lang="en-GB" dirty="0"/>
              <a:t> </a:t>
            </a:r>
          </a:p>
          <a:p>
            <a:pPr marL="0" marR="0" indent="0" algn="l" defTabSz="457200" rtl="0" fontAlgn="auto" latinLnBrk="1" hangingPunct="0">
              <a:lnSpc>
                <a:spcPct val="100000"/>
              </a:lnSpc>
              <a:spcBef>
                <a:spcPts val="0"/>
              </a:spcBef>
              <a:spcAft>
                <a:spcPts val="0"/>
              </a:spcAft>
              <a:buClrTx/>
              <a:buSzTx/>
              <a:buFontTx/>
              <a:buNone/>
              <a:tabLst/>
            </a:pPr>
            <a:r>
              <a:rPr lang="en-GB" dirty="0">
                <a:solidFill>
                  <a:srgbClr val="002060"/>
                </a:solidFill>
              </a:rPr>
              <a:t>Improving ground references: data, sites, uncertainties</a:t>
            </a:r>
          </a:p>
          <a:p>
            <a:pPr marL="0" marR="0" indent="0" algn="l" defTabSz="457200" rtl="0" fontAlgn="auto" latinLnBrk="1" hangingPunct="0">
              <a:lnSpc>
                <a:spcPct val="100000"/>
              </a:lnSpc>
              <a:spcBef>
                <a:spcPts val="0"/>
              </a:spcBef>
              <a:spcAft>
                <a:spcPts val="0"/>
              </a:spcAft>
              <a:buClrTx/>
              <a:buSzTx/>
              <a:buFontTx/>
              <a:buNone/>
              <a:tabLst/>
            </a:pPr>
            <a:endParaRPr lang="en-GB" sz="1200" dirty="0">
              <a:solidFill>
                <a:srgbClr val="002060"/>
              </a:solidFill>
            </a:endParaRPr>
          </a:p>
        </p:txBody>
      </p:sp>
      <p:sp>
        <p:nvSpPr>
          <p:cNvPr id="9" name="Rectángulo: esquinas redondeadas 8">
            <a:extLst>
              <a:ext uri="{FF2B5EF4-FFF2-40B4-BE49-F238E27FC236}">
                <a16:creationId xmlns:a16="http://schemas.microsoft.com/office/drawing/2014/main" id="{1359B9B1-D12F-412B-9C15-B40A00313A0D}"/>
              </a:ext>
            </a:extLst>
          </p:cNvPr>
          <p:cNvSpPr/>
          <p:nvPr/>
        </p:nvSpPr>
        <p:spPr>
          <a:xfrm>
            <a:off x="4936252" y="4377806"/>
            <a:ext cx="5808394" cy="817243"/>
          </a:xfrm>
          <a:prstGeom prst="roundRect">
            <a:avLst/>
          </a:prstGeom>
          <a:solidFill>
            <a:schemeClr val="accent6">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lang="en-GB" sz="1200" dirty="0">
              <a:solidFill>
                <a:srgbClr val="002060"/>
              </a:solidFill>
            </a:endParaRPr>
          </a:p>
          <a:p>
            <a:pPr marL="0" marR="0" indent="0" algn="l" defTabSz="457200" rtl="0" fontAlgn="auto" latinLnBrk="1" hangingPunct="0">
              <a:lnSpc>
                <a:spcPct val="100000"/>
              </a:lnSpc>
              <a:spcBef>
                <a:spcPts val="0"/>
              </a:spcBef>
              <a:spcAft>
                <a:spcPts val="0"/>
              </a:spcAft>
              <a:buClrTx/>
              <a:buSzTx/>
              <a:buFontTx/>
              <a:buNone/>
              <a:tabLst/>
            </a:pPr>
            <a:r>
              <a:rPr lang="en-GB" dirty="0">
                <a:solidFill>
                  <a:srgbClr val="002060"/>
                </a:solidFill>
              </a:rPr>
              <a:t>Promoting validation and intercomparison exercises</a:t>
            </a:r>
          </a:p>
          <a:p>
            <a:pPr marL="0" marR="0" indent="0" algn="l" defTabSz="457200" rtl="0" fontAlgn="auto" latinLnBrk="1" hangingPunct="0">
              <a:lnSpc>
                <a:spcPct val="100000"/>
              </a:lnSpc>
              <a:spcBef>
                <a:spcPts val="0"/>
              </a:spcBef>
              <a:spcAft>
                <a:spcPts val="0"/>
              </a:spcAft>
              <a:buClrTx/>
              <a:buSzTx/>
              <a:buFontTx/>
              <a:buNone/>
              <a:tabLst/>
            </a:pPr>
            <a:endParaRPr lang="en-GB" sz="1200" dirty="0">
              <a:solidFill>
                <a:srgbClr val="002060"/>
              </a:solidFill>
            </a:endParaRPr>
          </a:p>
        </p:txBody>
      </p:sp>
      <p:sp>
        <p:nvSpPr>
          <p:cNvPr id="10" name="Rectángulo: esquinas redondeadas 9">
            <a:extLst>
              <a:ext uri="{FF2B5EF4-FFF2-40B4-BE49-F238E27FC236}">
                <a16:creationId xmlns:a16="http://schemas.microsoft.com/office/drawing/2014/main" id="{0EA87901-551D-47BD-B24B-90083431A791}"/>
              </a:ext>
            </a:extLst>
          </p:cNvPr>
          <p:cNvSpPr/>
          <p:nvPr/>
        </p:nvSpPr>
        <p:spPr>
          <a:xfrm>
            <a:off x="4936252" y="5471260"/>
            <a:ext cx="5808394" cy="817243"/>
          </a:xfrm>
          <a:prstGeom prst="roundRect">
            <a:avLst/>
          </a:prstGeom>
          <a:solidFill>
            <a:schemeClr val="accent6">
              <a:lumMod val="20000"/>
              <a:lumOff val="80000"/>
            </a:schemeClr>
          </a:solidFill>
          <a:ln w="25400" cap="flat">
            <a:solidFill>
              <a:srgbClr val="FF9A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lang="en-GB" sz="1200" dirty="0">
              <a:solidFill>
                <a:srgbClr val="002060"/>
              </a:solidFill>
            </a:endParaRPr>
          </a:p>
          <a:p>
            <a:pPr marL="0" marR="0" indent="0" algn="l" defTabSz="457200" rtl="0" fontAlgn="auto" latinLnBrk="1" hangingPunct="0">
              <a:lnSpc>
                <a:spcPct val="100000"/>
              </a:lnSpc>
              <a:spcBef>
                <a:spcPts val="0"/>
              </a:spcBef>
              <a:spcAft>
                <a:spcPts val="0"/>
              </a:spcAft>
              <a:buClrTx/>
              <a:buSzTx/>
              <a:buFontTx/>
              <a:buNone/>
              <a:tabLst/>
            </a:pPr>
            <a:r>
              <a:rPr lang="en-GB" dirty="0">
                <a:solidFill>
                  <a:srgbClr val="002060"/>
                </a:solidFill>
              </a:rPr>
              <a:t>Improving LPV communication</a:t>
            </a:r>
          </a:p>
          <a:p>
            <a:pPr marL="0" marR="0" indent="0" algn="l" defTabSz="457200" rtl="0" fontAlgn="auto" latinLnBrk="1" hangingPunct="0">
              <a:lnSpc>
                <a:spcPct val="100000"/>
              </a:lnSpc>
              <a:spcBef>
                <a:spcPts val="0"/>
              </a:spcBef>
              <a:spcAft>
                <a:spcPts val="0"/>
              </a:spcAft>
              <a:buClrTx/>
              <a:buSzTx/>
              <a:buFontTx/>
              <a:buNone/>
              <a:tabLst/>
            </a:pPr>
            <a:endParaRPr lang="en-GB" sz="1200" dirty="0">
              <a:solidFill>
                <a:srgbClr val="002060"/>
              </a:solidFill>
            </a:endParaRPr>
          </a:p>
        </p:txBody>
      </p:sp>
      <p:sp>
        <p:nvSpPr>
          <p:cNvPr id="7" name="Abrir llave 6">
            <a:extLst>
              <a:ext uri="{FF2B5EF4-FFF2-40B4-BE49-F238E27FC236}">
                <a16:creationId xmlns:a16="http://schemas.microsoft.com/office/drawing/2014/main" id="{EAAF8A74-8A1D-4EC6-A154-98A545BEB524}"/>
              </a:ext>
            </a:extLst>
          </p:cNvPr>
          <p:cNvSpPr/>
          <p:nvPr/>
        </p:nvSpPr>
        <p:spPr>
          <a:xfrm>
            <a:off x="4181961" y="2341265"/>
            <a:ext cx="462224" cy="3677697"/>
          </a:xfrm>
          <a:prstGeom prst="leftBrace">
            <a:avLst>
              <a:gd name="adj1" fmla="val 97463"/>
              <a:gd name="adj2" fmla="val 49091"/>
            </a:avLst>
          </a:prstGeom>
          <a:noFill/>
          <a:ln w="25400" cap="flat">
            <a:solidFill>
              <a:srgbClr val="FF9A0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306186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ítulo 2">
            <a:extLst>
              <a:ext uri="{FF2B5EF4-FFF2-40B4-BE49-F238E27FC236}">
                <a16:creationId xmlns:a16="http://schemas.microsoft.com/office/drawing/2014/main" id="{B80E1E9D-0C9F-45DE-B40A-8EE188764FF0}"/>
              </a:ext>
            </a:extLst>
          </p:cNvPr>
          <p:cNvSpPr>
            <a:spLocks noGrp="1"/>
          </p:cNvSpPr>
          <p:nvPr>
            <p:ph type="title"/>
          </p:nvPr>
        </p:nvSpPr>
        <p:spPr>
          <a:xfrm>
            <a:off x="2201661" y="329013"/>
            <a:ext cx="7969189" cy="825083"/>
          </a:xfrm>
        </p:spPr>
        <p:txBody>
          <a:bodyPr/>
          <a:lstStyle/>
          <a:p>
            <a:pPr algn="ctr"/>
            <a:r>
              <a:rPr lang="de-CH" altLang="en-US" sz="2800" b="1" dirty="0"/>
              <a:t>LPV Action list</a:t>
            </a:r>
            <a:endParaRPr lang="es-ES" sz="2800" b="1" dirty="0"/>
          </a:p>
        </p:txBody>
      </p:sp>
      <p:sp>
        <p:nvSpPr>
          <p:cNvPr id="8" name="Marcador de contenido 7">
            <a:extLst>
              <a:ext uri="{FF2B5EF4-FFF2-40B4-BE49-F238E27FC236}">
                <a16:creationId xmlns:a16="http://schemas.microsoft.com/office/drawing/2014/main" id="{01BA0CF4-2B3F-4640-BC72-35B950481E7E}"/>
              </a:ext>
            </a:extLst>
          </p:cNvPr>
          <p:cNvSpPr>
            <a:spLocks noGrp="1"/>
          </p:cNvSpPr>
          <p:nvPr>
            <p:ph sz="quarter" idx="1"/>
          </p:nvPr>
        </p:nvSpPr>
        <p:spPr>
          <a:xfrm>
            <a:off x="216196" y="1334851"/>
            <a:ext cx="11826868" cy="599414"/>
          </a:xfrm>
        </p:spPr>
        <p:txBody>
          <a:bodyPr/>
          <a:lstStyle/>
          <a:p>
            <a:pPr marL="0" indent="0">
              <a:buNone/>
            </a:pPr>
            <a:r>
              <a:rPr lang="es-ES" dirty="0"/>
              <a:t>10 </a:t>
            </a:r>
            <a:r>
              <a:rPr lang="es-ES" dirty="0" err="1"/>
              <a:t>actions</a:t>
            </a:r>
            <a:r>
              <a:rPr lang="es-ES" dirty="0"/>
              <a:t> </a:t>
            </a:r>
            <a:r>
              <a:rPr lang="es-ES" dirty="0" err="1"/>
              <a:t>closed</a:t>
            </a:r>
            <a:endParaRPr lang="en-GB" dirty="0"/>
          </a:p>
        </p:txBody>
      </p:sp>
      <p:pic>
        <p:nvPicPr>
          <p:cNvPr id="11" name="Imagen 10">
            <a:extLst>
              <a:ext uri="{FF2B5EF4-FFF2-40B4-BE49-F238E27FC236}">
                <a16:creationId xmlns:a16="http://schemas.microsoft.com/office/drawing/2014/main" id="{4F26EA1B-3ECF-482F-B240-A44647C9B858}"/>
              </a:ext>
            </a:extLst>
          </p:cNvPr>
          <p:cNvPicPr>
            <a:picLocks noChangeAspect="1"/>
          </p:cNvPicPr>
          <p:nvPr/>
        </p:nvPicPr>
        <p:blipFill rotWithShape="1">
          <a:blip r:embed="rId3"/>
          <a:srcRect l="328" t="29295" r="3343" b="20705"/>
          <a:stretch/>
        </p:blipFill>
        <p:spPr>
          <a:xfrm>
            <a:off x="216196" y="2027782"/>
            <a:ext cx="11543531" cy="3370310"/>
          </a:xfrm>
          <a:prstGeom prst="rect">
            <a:avLst/>
          </a:prstGeom>
        </p:spPr>
      </p:pic>
    </p:spTree>
    <p:extLst>
      <p:ext uri="{BB962C8B-B14F-4D97-AF65-F5344CB8AC3E}">
        <p14:creationId xmlns:p14="http://schemas.microsoft.com/office/powerpoint/2010/main" val="985862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ítulo 2">
            <a:extLst>
              <a:ext uri="{FF2B5EF4-FFF2-40B4-BE49-F238E27FC236}">
                <a16:creationId xmlns:a16="http://schemas.microsoft.com/office/drawing/2014/main" id="{B80E1E9D-0C9F-45DE-B40A-8EE188764FF0}"/>
              </a:ext>
            </a:extLst>
          </p:cNvPr>
          <p:cNvSpPr>
            <a:spLocks noGrp="1"/>
          </p:cNvSpPr>
          <p:nvPr>
            <p:ph type="title"/>
          </p:nvPr>
        </p:nvSpPr>
        <p:spPr>
          <a:xfrm>
            <a:off x="2201661" y="329013"/>
            <a:ext cx="7969189" cy="825083"/>
          </a:xfrm>
        </p:spPr>
        <p:txBody>
          <a:bodyPr/>
          <a:lstStyle/>
          <a:p>
            <a:pPr algn="ctr"/>
            <a:r>
              <a:rPr lang="de-CH" altLang="en-US" sz="2800" b="1" dirty="0"/>
              <a:t>LPV Action list</a:t>
            </a:r>
            <a:endParaRPr lang="es-ES" sz="2800" b="1" dirty="0"/>
          </a:p>
        </p:txBody>
      </p:sp>
      <p:sp>
        <p:nvSpPr>
          <p:cNvPr id="8" name="Marcador de contenido 7">
            <a:extLst>
              <a:ext uri="{FF2B5EF4-FFF2-40B4-BE49-F238E27FC236}">
                <a16:creationId xmlns:a16="http://schemas.microsoft.com/office/drawing/2014/main" id="{01BA0CF4-2B3F-4640-BC72-35B950481E7E}"/>
              </a:ext>
            </a:extLst>
          </p:cNvPr>
          <p:cNvSpPr>
            <a:spLocks noGrp="1"/>
          </p:cNvSpPr>
          <p:nvPr>
            <p:ph sz="quarter" idx="1"/>
          </p:nvPr>
        </p:nvSpPr>
        <p:spPr>
          <a:xfrm>
            <a:off x="148857" y="1154096"/>
            <a:ext cx="10972800" cy="4937760"/>
          </a:xfrm>
        </p:spPr>
        <p:txBody>
          <a:bodyPr/>
          <a:lstStyle/>
          <a:p>
            <a:pPr marL="0" indent="0">
              <a:buNone/>
            </a:pPr>
            <a:r>
              <a:rPr lang="es-ES" dirty="0"/>
              <a:t>12 </a:t>
            </a:r>
            <a:r>
              <a:rPr lang="es-ES" dirty="0" err="1"/>
              <a:t>actions</a:t>
            </a:r>
            <a:r>
              <a:rPr lang="es-ES" dirty="0"/>
              <a:t> in </a:t>
            </a:r>
            <a:r>
              <a:rPr lang="es-ES" dirty="0" err="1"/>
              <a:t>progress</a:t>
            </a:r>
            <a:endParaRPr lang="en-GB" dirty="0"/>
          </a:p>
        </p:txBody>
      </p:sp>
      <p:pic>
        <p:nvPicPr>
          <p:cNvPr id="12" name="Imagen 11">
            <a:extLst>
              <a:ext uri="{FF2B5EF4-FFF2-40B4-BE49-F238E27FC236}">
                <a16:creationId xmlns:a16="http://schemas.microsoft.com/office/drawing/2014/main" id="{DB7B3F9A-7522-4812-8FA8-3F61A1EED9B7}"/>
              </a:ext>
            </a:extLst>
          </p:cNvPr>
          <p:cNvPicPr>
            <a:picLocks noChangeAspect="1"/>
          </p:cNvPicPr>
          <p:nvPr/>
        </p:nvPicPr>
        <p:blipFill rotWithShape="1">
          <a:blip r:embed="rId3"/>
          <a:srcRect l="2557" t="34546" r="2671" b="13333"/>
          <a:stretch/>
        </p:blipFill>
        <p:spPr>
          <a:xfrm>
            <a:off x="148857" y="1835738"/>
            <a:ext cx="12036093" cy="3723397"/>
          </a:xfrm>
          <a:prstGeom prst="rect">
            <a:avLst/>
          </a:prstGeom>
        </p:spPr>
      </p:pic>
    </p:spTree>
    <p:extLst>
      <p:ext uri="{BB962C8B-B14F-4D97-AF65-F5344CB8AC3E}">
        <p14:creationId xmlns:p14="http://schemas.microsoft.com/office/powerpoint/2010/main" val="2461938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ítulo 2">
            <a:extLst>
              <a:ext uri="{FF2B5EF4-FFF2-40B4-BE49-F238E27FC236}">
                <a16:creationId xmlns:a16="http://schemas.microsoft.com/office/drawing/2014/main" id="{B80E1E9D-0C9F-45DE-B40A-8EE188764FF0}"/>
              </a:ext>
            </a:extLst>
          </p:cNvPr>
          <p:cNvSpPr>
            <a:spLocks noGrp="1"/>
          </p:cNvSpPr>
          <p:nvPr>
            <p:ph type="title"/>
          </p:nvPr>
        </p:nvSpPr>
        <p:spPr>
          <a:xfrm>
            <a:off x="2201661" y="329013"/>
            <a:ext cx="7969189" cy="825083"/>
          </a:xfrm>
        </p:spPr>
        <p:txBody>
          <a:bodyPr/>
          <a:lstStyle/>
          <a:p>
            <a:pPr algn="ctr"/>
            <a:r>
              <a:rPr lang="de-CH" altLang="en-US" sz="2800" b="1" dirty="0"/>
              <a:t>LPV Action list</a:t>
            </a:r>
            <a:endParaRPr lang="es-ES" sz="2800" b="1" dirty="0"/>
          </a:p>
        </p:txBody>
      </p:sp>
      <p:sp>
        <p:nvSpPr>
          <p:cNvPr id="8" name="Marcador de contenido 7">
            <a:extLst>
              <a:ext uri="{FF2B5EF4-FFF2-40B4-BE49-F238E27FC236}">
                <a16:creationId xmlns:a16="http://schemas.microsoft.com/office/drawing/2014/main" id="{01BA0CF4-2B3F-4640-BC72-35B950481E7E}"/>
              </a:ext>
            </a:extLst>
          </p:cNvPr>
          <p:cNvSpPr>
            <a:spLocks noGrp="1"/>
          </p:cNvSpPr>
          <p:nvPr>
            <p:ph sz="quarter" idx="1"/>
          </p:nvPr>
        </p:nvSpPr>
        <p:spPr>
          <a:xfrm>
            <a:off x="609600" y="1419921"/>
            <a:ext cx="10972800" cy="4937760"/>
          </a:xfrm>
        </p:spPr>
        <p:txBody>
          <a:bodyPr/>
          <a:lstStyle/>
          <a:p>
            <a:pPr marL="0" indent="0">
              <a:buNone/>
            </a:pPr>
            <a:r>
              <a:rPr lang="es-ES" dirty="0"/>
              <a:t>5 </a:t>
            </a:r>
            <a:r>
              <a:rPr lang="es-ES" dirty="0" err="1"/>
              <a:t>actions</a:t>
            </a:r>
            <a:r>
              <a:rPr lang="es-ES" dirty="0"/>
              <a:t> TBD </a:t>
            </a:r>
            <a:endParaRPr lang="en-GB" dirty="0"/>
          </a:p>
        </p:txBody>
      </p:sp>
      <p:pic>
        <p:nvPicPr>
          <p:cNvPr id="6" name="Imagen 5">
            <a:extLst>
              <a:ext uri="{FF2B5EF4-FFF2-40B4-BE49-F238E27FC236}">
                <a16:creationId xmlns:a16="http://schemas.microsoft.com/office/drawing/2014/main" id="{5D34F4BC-DEEF-436A-B120-F8FBF44BF796}"/>
              </a:ext>
            </a:extLst>
          </p:cNvPr>
          <p:cNvPicPr>
            <a:picLocks noChangeAspect="1"/>
          </p:cNvPicPr>
          <p:nvPr/>
        </p:nvPicPr>
        <p:blipFill rotWithShape="1">
          <a:blip r:embed="rId3"/>
          <a:srcRect l="1941" t="29497" r="1889" b="42472"/>
          <a:stretch/>
        </p:blipFill>
        <p:spPr>
          <a:xfrm>
            <a:off x="222561" y="2071391"/>
            <a:ext cx="11591904" cy="1900537"/>
          </a:xfrm>
          <a:prstGeom prst="rect">
            <a:avLst/>
          </a:prstGeom>
        </p:spPr>
      </p:pic>
    </p:spTree>
    <p:extLst>
      <p:ext uri="{BB962C8B-B14F-4D97-AF65-F5344CB8AC3E}">
        <p14:creationId xmlns:p14="http://schemas.microsoft.com/office/powerpoint/2010/main" val="256119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US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itle 1">
            <a:extLst>
              <a:ext uri="{FF2B5EF4-FFF2-40B4-BE49-F238E27FC236}">
                <a16:creationId xmlns:a16="http://schemas.microsoft.com/office/drawing/2014/main" id="{A9273F01-F3C7-4F7A-B949-768848D32DF5}"/>
              </a:ext>
            </a:extLst>
          </p:cNvPr>
          <p:cNvSpPr txBox="1">
            <a:spLocks/>
          </p:cNvSpPr>
          <p:nvPr/>
        </p:nvSpPr>
        <p:spPr>
          <a:xfrm>
            <a:off x="-1538427" y="246579"/>
            <a:ext cx="8559338" cy="812813"/>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r>
              <a:rPr lang="de-CH" altLang="en-US" b="1" kern="0" dirty="0">
                <a:effectLst>
                  <a:outerShdw blurRad="63500" sx="101000" sy="101000" algn="ctr" rotWithShape="0">
                    <a:prstClr val="black">
                      <a:alpha val="40000"/>
                    </a:prstClr>
                  </a:outerShdw>
                </a:effectLst>
                <a:latin typeface="Avenir Heavy" charset="0"/>
                <a:ea typeface="Avenir Heavy" charset="0"/>
                <a:cs typeface="Avenir Heavy" charset="0"/>
              </a:rPr>
              <a:t>Meeting Agenda</a:t>
            </a:r>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de-CH" altLang="en-US" b="1" kern="0" dirty="0">
              <a:effectLst>
                <a:outerShdw blurRad="63500" sx="101000" sy="101000" algn="ctr" rotWithShape="0">
                  <a:prstClr val="black">
                    <a:alpha val="40000"/>
                  </a:prstClr>
                </a:outerShdw>
              </a:effectLst>
              <a:latin typeface="Avenir Heavy" charset="0"/>
              <a:ea typeface="Avenir Book" charset="0"/>
              <a:cs typeface="Avenir Book" charset="0"/>
            </a:endParaRPr>
          </a:p>
          <a:p>
            <a:endParaRPr lang="en-US" altLang="en-US" kern="0" dirty="0">
              <a:latin typeface="Avenir Book" charset="0"/>
              <a:ea typeface="Avenir Book" charset="0"/>
              <a:cs typeface="Avenir Book" charset="0"/>
            </a:endParaRPr>
          </a:p>
        </p:txBody>
      </p:sp>
      <p:pic>
        <p:nvPicPr>
          <p:cNvPr id="3" name="Picture 2">
            <a:extLst>
              <a:ext uri="{FF2B5EF4-FFF2-40B4-BE49-F238E27FC236}">
                <a16:creationId xmlns:a16="http://schemas.microsoft.com/office/drawing/2014/main" id="{59D0ED4D-7BB9-8043-8F59-565F12A2E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987" y="1497540"/>
            <a:ext cx="4201712" cy="5318554"/>
          </a:xfrm>
          <a:prstGeom prst="rect">
            <a:avLst/>
          </a:prstGeom>
        </p:spPr>
      </p:pic>
      <p:pic>
        <p:nvPicPr>
          <p:cNvPr id="9" name="Picture 8">
            <a:extLst>
              <a:ext uri="{FF2B5EF4-FFF2-40B4-BE49-F238E27FC236}">
                <a16:creationId xmlns:a16="http://schemas.microsoft.com/office/drawing/2014/main" id="{E4558EF5-E7FC-874D-83F4-F2423671C6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60" y="1508270"/>
            <a:ext cx="4071478" cy="5318554"/>
          </a:xfrm>
          <a:prstGeom prst="rect">
            <a:avLst/>
          </a:prstGeom>
        </p:spPr>
      </p:pic>
      <p:sp>
        <p:nvSpPr>
          <p:cNvPr id="6" name="Marcador de contenido 7">
            <a:extLst>
              <a:ext uri="{FF2B5EF4-FFF2-40B4-BE49-F238E27FC236}">
                <a16:creationId xmlns:a16="http://schemas.microsoft.com/office/drawing/2014/main" id="{F39ED15D-3516-41B2-A06E-F78BAAF8760D}"/>
              </a:ext>
            </a:extLst>
          </p:cNvPr>
          <p:cNvSpPr>
            <a:spLocks noGrp="1"/>
          </p:cNvSpPr>
          <p:nvPr>
            <p:ph sz="quarter" idx="1"/>
          </p:nvPr>
        </p:nvSpPr>
        <p:spPr>
          <a:xfrm>
            <a:off x="1028706" y="1059392"/>
            <a:ext cx="10972800" cy="4937760"/>
          </a:xfrm>
        </p:spPr>
        <p:txBody>
          <a:bodyPr/>
          <a:lstStyle/>
          <a:p>
            <a:pPr marL="0" indent="0">
              <a:buNone/>
            </a:pPr>
            <a:r>
              <a:rPr lang="es-ES" dirty="0"/>
              <a:t>26/05						27/05</a:t>
            </a:r>
            <a:endParaRPr lang="en-GB" dirty="0"/>
          </a:p>
        </p:txBody>
      </p:sp>
    </p:spTree>
    <p:extLst>
      <p:ext uri="{BB962C8B-B14F-4D97-AF65-F5344CB8AC3E}">
        <p14:creationId xmlns:p14="http://schemas.microsoft.com/office/powerpoint/2010/main" val="2621745246"/>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41625</TotalTime>
  <Words>810</Words>
  <Application>Microsoft Office PowerPoint</Application>
  <PresentationFormat>Panorámica</PresentationFormat>
  <Paragraphs>116</Paragraphs>
  <Slides>8</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Bold</vt:lpstr>
      <vt:lpstr>Avenir Book</vt:lpstr>
      <vt:lpstr>Avenir Heavy</vt:lpstr>
      <vt:lpstr>Avenir Roman</vt:lpstr>
      <vt:lpstr>Calibri</vt:lpstr>
      <vt:lpstr>Helvetica</vt:lpstr>
      <vt:lpstr>Wingdings</vt:lpstr>
      <vt:lpstr>Default</vt:lpstr>
      <vt:lpstr>Working Group on Calibration and Validation Land Product Validation subgroup</vt:lpstr>
      <vt:lpstr>Welcome</vt:lpstr>
      <vt:lpstr>Presentación de PowerPoint</vt:lpstr>
      <vt:lpstr>LPV Strategy </vt:lpstr>
      <vt:lpstr>LPV Action list</vt:lpstr>
      <vt:lpstr>LPV Action list</vt:lpstr>
      <vt:lpstr>LPV Action list</vt:lpstr>
      <vt:lpstr>Presentación de PowerPoint</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Fernando Camacho</cp:lastModifiedBy>
  <cp:revision>361</cp:revision>
  <cp:lastPrinted>2017-08-23T16:50:31Z</cp:lastPrinted>
  <dcterms:created xsi:type="dcterms:W3CDTF">2017-04-07T17:29:45Z</dcterms:created>
  <dcterms:modified xsi:type="dcterms:W3CDTF">2021-05-27T13:50:47Z</dcterms:modified>
</cp:coreProperties>
</file>